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34"/>
  </p:notesMasterIdLst>
  <p:handoutMasterIdLst>
    <p:handoutMasterId r:id="rId35"/>
  </p:handoutMasterIdLst>
  <p:sldIdLst>
    <p:sldId id="1777" r:id="rId2"/>
    <p:sldId id="1812" r:id="rId3"/>
    <p:sldId id="1821" r:id="rId4"/>
    <p:sldId id="1822" r:id="rId5"/>
    <p:sldId id="1823" r:id="rId6"/>
    <p:sldId id="1824" r:id="rId7"/>
    <p:sldId id="1825" r:id="rId8"/>
    <p:sldId id="1826" r:id="rId9"/>
    <p:sldId id="1827" r:id="rId10"/>
    <p:sldId id="1828" r:id="rId11"/>
    <p:sldId id="1829" r:id="rId12"/>
    <p:sldId id="1830" r:id="rId13"/>
    <p:sldId id="1839" r:id="rId14"/>
    <p:sldId id="1840" r:id="rId15"/>
    <p:sldId id="1831" r:id="rId16"/>
    <p:sldId id="1832" r:id="rId17"/>
    <p:sldId id="1841" r:id="rId18"/>
    <p:sldId id="1842" r:id="rId19"/>
    <p:sldId id="1843" r:id="rId20"/>
    <p:sldId id="1844" r:id="rId21"/>
    <p:sldId id="1833" r:id="rId22"/>
    <p:sldId id="1845" r:id="rId23"/>
    <p:sldId id="1848" r:id="rId24"/>
    <p:sldId id="1849" r:id="rId25"/>
    <p:sldId id="1851" r:id="rId26"/>
    <p:sldId id="1850" r:id="rId27"/>
    <p:sldId id="1846" r:id="rId28"/>
    <p:sldId id="1834" r:id="rId29"/>
    <p:sldId id="1835" r:id="rId30"/>
    <p:sldId id="1836" r:id="rId31"/>
    <p:sldId id="1837" r:id="rId32"/>
    <p:sldId id="1838" r:id="rId3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23" autoAdjust="0"/>
    <p:restoredTop sz="88328" autoAdjust="0"/>
  </p:normalViewPr>
  <p:slideViewPr>
    <p:cSldViewPr>
      <p:cViewPr>
        <p:scale>
          <a:sx n="145" d="100"/>
          <a:sy n="145" d="100"/>
        </p:scale>
        <p:origin x="488" y="1360"/>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11/21/19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11/21/19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smtClean="0"/>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2101554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we can use networks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to compute </a:t>
            </a:r>
            <a:r>
              <a:rPr lang="en-US" sz="1200" b="0" i="1" u="none" strike="noStrike" kern="1200" smtClean="0">
                <a:solidFill>
                  <a:schemeClr val="tx1"/>
                </a:solidFill>
                <a:effectLst/>
                <a:latin typeface="Arial" charset="0"/>
                <a:ea typeface="+mn-ea"/>
                <a:cs typeface="+mn-cs"/>
              </a:rPr>
              <a:t>any</a:t>
            </a:r>
            <a:r>
              <a:rPr lang="en-US" sz="1200" b="0" i="0" u="none" strike="noStrike" kern="1200" smtClean="0">
                <a:solidFill>
                  <a:schemeClr val="tx1"/>
                </a:solidFill>
                <a:effectLst/>
                <a:latin typeface="Arial" charset="0"/>
                <a:ea typeface="+mn-ea"/>
                <a:cs typeface="+mn-cs"/>
              </a:rPr>
              <a:t> logical function at all. The reason is that the </a:t>
            </a:r>
            <a:r>
              <a:rPr lang="en-US" smtClean="0"/>
              <a:t>NAND</a:t>
            </a:r>
            <a:r>
              <a:rPr lang="en-US" sz="1200" b="0" i="0" u="none" strike="noStrike" kern="1200" smtClean="0">
                <a:solidFill>
                  <a:schemeClr val="tx1"/>
                </a:solidFill>
                <a:effectLst/>
                <a:latin typeface="Arial" charset="0"/>
                <a:ea typeface="+mn-ea"/>
                <a:cs typeface="+mn-cs"/>
              </a:rPr>
              <a:t> gate is universal for computation, that is, we can build any computation up out of </a:t>
            </a:r>
            <a:r>
              <a:rPr lang="en-US" smtClean="0"/>
              <a:t>NAND</a:t>
            </a:r>
            <a:r>
              <a:rPr lang="en-US" sz="1200" b="0" i="0" u="none" strike="noStrike" kern="1200" smtClean="0">
                <a:solidFill>
                  <a:schemeClr val="tx1"/>
                </a:solidFill>
                <a:effectLst/>
                <a:latin typeface="Arial" charset="0"/>
                <a:ea typeface="+mn-ea"/>
                <a:cs typeface="+mn-cs"/>
              </a:rPr>
              <a:t> gates. </a:t>
            </a:r>
          </a:p>
          <a:p>
            <a:endParaRPr lang="en-US" sz="1200" b="0" i="0" u="none" strike="noStrike" kern="1200" smtClean="0">
              <a:solidFill>
                <a:schemeClr val="tx1"/>
              </a:solidFill>
              <a:effectLst/>
              <a:latin typeface="Arial" charset="0"/>
              <a:ea typeface="+mn-ea"/>
              <a:cs typeface="+mn-cs"/>
            </a:endParaRPr>
          </a:p>
          <a:p>
            <a:r>
              <a:rPr lang="en-US" sz="1200" b="0" i="0" u="none" strike="noStrike" kern="1200" smtClean="0">
                <a:solidFill>
                  <a:schemeClr val="tx1"/>
                </a:solidFill>
                <a:effectLst/>
                <a:latin typeface="Arial" charset="0"/>
                <a:ea typeface="+mn-ea"/>
                <a:cs typeface="+mn-cs"/>
              </a:rPr>
              <a:t>The NAND example shows that we can use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to compute simple logical functions. In fact, we can use networks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to compute </a:t>
            </a:r>
            <a:r>
              <a:rPr lang="en-US" sz="1200" b="0" i="1" u="none" strike="noStrike" kern="1200" smtClean="0">
                <a:solidFill>
                  <a:schemeClr val="tx1"/>
                </a:solidFill>
                <a:effectLst/>
                <a:latin typeface="Arial" charset="0"/>
                <a:ea typeface="+mn-ea"/>
                <a:cs typeface="+mn-cs"/>
              </a:rPr>
              <a:t>any</a:t>
            </a:r>
            <a:r>
              <a:rPr lang="en-US" sz="1200" b="0" i="0" u="none" strike="noStrike" kern="1200" smtClean="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16</a:t>
            </a:fld>
            <a:endParaRPr lang="en-US"/>
          </a:p>
        </p:txBody>
      </p:sp>
    </p:spTree>
    <p:extLst>
      <p:ext uri="{BB962C8B-B14F-4D97-AF65-F5344CB8AC3E}">
        <p14:creationId xmlns:p14="http://schemas.microsoft.com/office/powerpoint/2010/main" val="2098121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functions AND, OR, and XOR, represented with input </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1 on the x-axis and input </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2 on the y axis. Filled circles represent perceptron outputs of 1, and white circles perceptron outputs of 0. There is no way to draw a line that correctly separates the two categories for XOR.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752539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are three </a:t>
            </a:r>
            <a:r>
              <a:rPr lang="en-US" sz="1200" kern="1200" dirty="0" err="1" smtClean="0">
                <a:solidFill>
                  <a:schemeClr val="tx1"/>
                </a:solidFill>
                <a:effectLst/>
                <a:latin typeface="+mn-lt"/>
                <a:ea typeface="+mn-ea"/>
                <a:cs typeface="+mn-cs"/>
              </a:rPr>
              <a:t>ReLU</a:t>
            </a:r>
            <a:r>
              <a:rPr lang="en-US" sz="1200" kern="1200" dirty="0" smtClean="0">
                <a:solidFill>
                  <a:schemeClr val="tx1"/>
                </a:solidFill>
                <a:effectLst/>
                <a:latin typeface="+mn-lt"/>
                <a:ea typeface="+mn-ea"/>
                <a:cs typeface="+mn-cs"/>
              </a:rPr>
              <a:t> units, in two layers; we’ve called them </a:t>
            </a:r>
            <a:r>
              <a:rPr lang="en-US" sz="1200" i="1" kern="1200" dirty="0" smtClean="0">
                <a:solidFill>
                  <a:schemeClr val="tx1"/>
                </a:solidFill>
                <a:effectLst/>
                <a:latin typeface="+mn-lt"/>
                <a:ea typeface="+mn-ea"/>
                <a:cs typeface="+mn-cs"/>
              </a:rPr>
              <a:t>h</a:t>
            </a:r>
            <a:r>
              <a:rPr lang="en-US" sz="1200" kern="1200" dirty="0" smtClean="0">
                <a:solidFill>
                  <a:schemeClr val="tx1"/>
                </a:solidFill>
                <a:effectLst/>
                <a:latin typeface="+mn-lt"/>
                <a:ea typeface="+mn-ea"/>
                <a:cs typeface="+mn-cs"/>
              </a:rPr>
              <a:t>1, </a:t>
            </a:r>
            <a:r>
              <a:rPr lang="en-US" sz="1200" i="1" kern="1200" dirty="0" smtClean="0">
                <a:solidFill>
                  <a:schemeClr val="tx1"/>
                </a:solidFill>
                <a:effectLst/>
                <a:latin typeface="+mn-lt"/>
                <a:ea typeface="+mn-ea"/>
                <a:cs typeface="+mn-cs"/>
              </a:rPr>
              <a:t>h</a:t>
            </a:r>
            <a:r>
              <a:rPr lang="en-US" sz="1200" kern="1200" dirty="0" smtClean="0">
                <a:solidFill>
                  <a:schemeClr val="tx1"/>
                </a:solidFill>
                <a:effectLst/>
                <a:latin typeface="+mn-lt"/>
                <a:ea typeface="+mn-ea"/>
                <a:cs typeface="+mn-cs"/>
              </a:rPr>
              <a:t>2 (</a:t>
            </a:r>
            <a:r>
              <a:rPr lang="en-US" sz="1200" i="1" kern="1200" dirty="0" smtClean="0">
                <a:solidFill>
                  <a:schemeClr val="tx1"/>
                </a:solidFill>
                <a:effectLst/>
                <a:latin typeface="+mn-lt"/>
                <a:ea typeface="+mn-ea"/>
                <a:cs typeface="+mn-cs"/>
              </a:rPr>
              <a:t>h </a:t>
            </a:r>
            <a:r>
              <a:rPr lang="en-US" sz="1200" kern="1200" dirty="0" smtClean="0">
                <a:solidFill>
                  <a:schemeClr val="tx1"/>
                </a:solidFill>
                <a:effectLst/>
                <a:latin typeface="+mn-lt"/>
                <a:ea typeface="+mn-ea"/>
                <a:cs typeface="+mn-cs"/>
              </a:rPr>
              <a:t>for “hidden layer”) and </a:t>
            </a:r>
            <a:r>
              <a:rPr lang="en-US" sz="1200"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1. As before, the numbers on the arrows represent the weights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for each unit, and we represent the bias </a:t>
            </a:r>
            <a:r>
              <a:rPr lang="en-US" sz="1200" i="1" kern="1200" dirty="0" smtClean="0">
                <a:solidFill>
                  <a:schemeClr val="tx1"/>
                </a:solidFill>
                <a:effectLst/>
                <a:latin typeface="+mn-lt"/>
                <a:ea typeface="+mn-ea"/>
                <a:cs typeface="+mn-cs"/>
              </a:rPr>
              <a:t>b </a:t>
            </a:r>
            <a:r>
              <a:rPr lang="en-US" sz="1200" kern="1200" dirty="0" smtClean="0">
                <a:solidFill>
                  <a:schemeClr val="tx1"/>
                </a:solidFill>
                <a:effectLst/>
                <a:latin typeface="+mn-lt"/>
                <a:ea typeface="+mn-ea"/>
                <a:cs typeface="+mn-cs"/>
              </a:rPr>
              <a:t>as a weight on a unit clamped to +1, with the bias weights/units in gray.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that the solution to the XOR problem requires a network of units with non- linear activation functions. A network made up of simple linear (perceptron) units cannot solve the XOR problem. This is because a network formed by many layers of purely linear units can always be reduced (shown to be equivalent to) a single layer of linear units with appropriate weights, and we’ve already shown (visually, in Fig. 7.5) that a single unit cannot solve the XOR problem.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2142238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hidden layer forming a new representation of the input. Here is the rep- </a:t>
            </a:r>
            <a:r>
              <a:rPr lang="en-US" sz="1200" kern="1200" dirty="0" err="1" smtClean="0">
                <a:solidFill>
                  <a:schemeClr val="tx1"/>
                </a:solidFill>
                <a:effectLst/>
                <a:latin typeface="+mn-lt"/>
                <a:ea typeface="+mn-ea"/>
                <a:cs typeface="+mn-cs"/>
              </a:rPr>
              <a:t>resentation</a:t>
            </a:r>
            <a:r>
              <a:rPr lang="en-US" sz="1200" kern="1200" dirty="0" smtClean="0">
                <a:solidFill>
                  <a:schemeClr val="tx1"/>
                </a:solidFill>
                <a:effectLst/>
                <a:latin typeface="+mn-lt"/>
                <a:ea typeface="+mn-ea"/>
                <a:cs typeface="+mn-cs"/>
              </a:rPr>
              <a:t> of the hidden layer, </a:t>
            </a:r>
            <a:r>
              <a:rPr lang="en-US" sz="1200" i="1" kern="1200" dirty="0" smtClean="0">
                <a:solidFill>
                  <a:schemeClr val="tx1"/>
                </a:solidFill>
                <a:effectLst/>
                <a:latin typeface="+mn-lt"/>
                <a:ea typeface="+mn-ea"/>
                <a:cs typeface="+mn-cs"/>
              </a:rPr>
              <a:t>h</a:t>
            </a:r>
            <a:r>
              <a:rPr lang="en-US" sz="1200" kern="1200" dirty="0" smtClean="0">
                <a:solidFill>
                  <a:schemeClr val="tx1"/>
                </a:solidFill>
                <a:effectLst/>
                <a:latin typeface="+mn-lt"/>
                <a:ea typeface="+mn-ea"/>
                <a:cs typeface="+mn-cs"/>
              </a:rPr>
              <a:t>, compared to the original input representation </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 Notice that the input point [0 1] has been collapsed with the input point [1 0], making it possible to linearly separate the positive and negative cases of XOR.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Filled circles represent perceptron outputs of 1, and white circles perceptron outputs of 0. There is now</a:t>
            </a:r>
            <a:r>
              <a:rPr lang="en-US" sz="1200" kern="1200" baseline="0" dirty="0" smtClean="0">
                <a:solidFill>
                  <a:schemeClr val="tx1"/>
                </a:solidFill>
                <a:effectLst/>
                <a:latin typeface="+mn-lt"/>
                <a:ea typeface="+mn-ea"/>
                <a:cs typeface="+mn-cs"/>
              </a:rPr>
              <a:t> a way </a:t>
            </a:r>
            <a:r>
              <a:rPr lang="en-US" sz="1200" kern="1200" dirty="0" smtClean="0">
                <a:solidFill>
                  <a:schemeClr val="tx1"/>
                </a:solidFill>
                <a:effectLst/>
                <a:latin typeface="+mn-lt"/>
                <a:ea typeface="+mn-ea"/>
                <a:cs typeface="+mn-cs"/>
              </a:rPr>
              <a:t>to draw a line that correctly separates the two categories for XOR.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933536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The adder example demonstrates how a network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can be used to simulate a circuit containing many NAND gates. And because NAND gates are universal for computation, it follows that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are also universal for computation.</a:t>
            </a:r>
          </a:p>
          <a:p>
            <a:r>
              <a:rPr lang="en-US" sz="1200" b="0" i="0" u="none" strike="noStrike" kern="1200" smtClean="0">
                <a:solidFill>
                  <a:schemeClr val="tx1"/>
                </a:solidFill>
                <a:effectLst/>
                <a:latin typeface="Arial" charset="0"/>
                <a:ea typeface="+mn-ea"/>
                <a:cs typeface="+mn-cs"/>
              </a:rPr>
              <a:t>The computational universality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is simultaneously reassuring and disappointing. It's reassuring because it tells us that networks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can be as powerful as any other computing device. But it's also disappointing, because it makes it seem as though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are merely a new type of NAND gate. That's hardly big news!</a:t>
            </a:r>
          </a:p>
          <a:p>
            <a:r>
              <a:rPr lang="en-US" sz="1200" b="0" i="0" u="none" strike="noStrike" kern="1200" smtClean="0">
                <a:solidFill>
                  <a:schemeClr val="tx1"/>
                </a:solidFill>
                <a:effectLst/>
                <a:latin typeface="Arial" charset="0"/>
                <a:ea typeface="+mn-ea"/>
                <a:cs typeface="+mn-cs"/>
              </a:rPr>
              <a:t>However, the situation is better than this view suggests. It turns out that we can devise </a:t>
            </a:r>
            <a:r>
              <a:rPr lang="en-US" sz="1200" b="0" i="1" u="none" strike="noStrike" kern="1200" smtClean="0">
                <a:solidFill>
                  <a:schemeClr val="tx1"/>
                </a:solidFill>
                <a:effectLst/>
                <a:latin typeface="Arial" charset="0"/>
                <a:ea typeface="+mn-ea"/>
                <a:cs typeface="+mn-cs"/>
              </a:rPr>
              <a:t>learning algorithms</a:t>
            </a:r>
            <a:r>
              <a:rPr lang="en-US" sz="1200" b="0" i="0" u="none" strike="noStrike" kern="1200" smtClean="0">
                <a:solidFill>
                  <a:schemeClr val="tx1"/>
                </a:solidFill>
                <a:effectLst/>
                <a:latin typeface="Arial" charset="0"/>
                <a:ea typeface="+mn-ea"/>
                <a:cs typeface="+mn-cs"/>
              </a:rPr>
              <a:t> which can automatically tune the weights and biases of a network of artificial neurons. This tuning happens in response to external stimuli, without direct intervention by a programmer. These learning algorithms enable us to use artificial neurons in a way which is radically different to conventional logic gates. Instead of explicitly laying out a circuit of NAND and other gates, our neural networks can simply learn to solve problems, sometimes problems where it would be extremely difficult to directly design a conventional circuit.</a:t>
            </a: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21</a:t>
            </a:fld>
            <a:endParaRPr lang="en-US"/>
          </a:p>
        </p:txBody>
      </p:sp>
    </p:spTree>
    <p:extLst>
      <p:ext uri="{BB962C8B-B14F-4D97-AF65-F5344CB8AC3E}">
        <p14:creationId xmlns:p14="http://schemas.microsoft.com/office/powerpoint/2010/main" val="288374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We’ll introduce networks with cycles, called </a:t>
            </a:r>
            <a:r>
              <a:rPr lang="en-US" sz="1200" b="1" kern="1200" dirty="0" smtClean="0">
                <a:solidFill>
                  <a:schemeClr val="tx1"/>
                </a:solidFill>
                <a:effectLst/>
                <a:latin typeface="+mn-lt"/>
                <a:ea typeface="+mn-ea"/>
                <a:cs typeface="+mn-cs"/>
              </a:rPr>
              <a:t>recurrent neural networks</a:t>
            </a:r>
            <a:r>
              <a:rPr lang="en-US" sz="1200" b="0" kern="1200" dirty="0" smtClean="0">
                <a:solidFill>
                  <a:schemeClr val="tx1"/>
                </a:solidFill>
                <a:effectLst/>
                <a:latin typeface="+mn-lt"/>
                <a:ea typeface="+mn-ea"/>
                <a:cs typeface="+mn-cs"/>
              </a:rPr>
              <a:t> Later.</a:t>
            </a:r>
            <a:r>
              <a:rPr lang="en-US" sz="1200" b="1" kern="1200" dirty="0" smtClean="0">
                <a:solidFill>
                  <a:schemeClr val="tx1"/>
                </a:solidFill>
                <a:effectLst/>
                <a:latin typeface="+mn-lt"/>
                <a:ea typeface="+mn-ea"/>
                <a:cs typeface="+mn-cs"/>
              </a:rPr>
              <a:t> </a:t>
            </a:r>
            <a:r>
              <a:rPr lang="en-US" sz="1200" b="1"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For historical reasons multilayer networks, especially feedforward networks, are sometimes called </a:t>
            </a:r>
            <a:r>
              <a:rPr lang="en-US" sz="1200" b="0" kern="1200" dirty="0" smtClean="0">
                <a:solidFill>
                  <a:schemeClr val="tx1"/>
                </a:solidFill>
                <a:effectLst/>
                <a:latin typeface="+mn-lt"/>
                <a:ea typeface="+mn-ea"/>
                <a:cs typeface="+mn-cs"/>
              </a:rPr>
              <a:t>multi-layer </a:t>
            </a:r>
            <a:r>
              <a:rPr lang="en-US" sz="1200" b="0" kern="1200" dirty="0" err="1" smtClean="0">
                <a:solidFill>
                  <a:schemeClr val="tx1"/>
                </a:solidFill>
                <a:effectLst/>
                <a:latin typeface="+mn-lt"/>
                <a:ea typeface="+mn-ea"/>
                <a:cs typeface="+mn-cs"/>
              </a:rPr>
              <a:t>perceptrons</a:t>
            </a:r>
            <a:r>
              <a:rPr lang="en-US" sz="1200" b="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(or </a:t>
            </a:r>
            <a:r>
              <a:rPr lang="en-US" sz="1200" b="0" kern="1200" dirty="0" smtClean="0">
                <a:solidFill>
                  <a:schemeClr val="tx1"/>
                </a:solidFill>
                <a:effectLst/>
                <a:latin typeface="+mn-lt"/>
                <a:ea typeface="+mn-ea"/>
                <a:cs typeface="+mn-cs"/>
              </a:rPr>
              <a:t>MLP</a:t>
            </a:r>
            <a:r>
              <a:rPr lang="en-US" sz="1200" kern="1200" dirty="0" smtClean="0">
                <a:solidFill>
                  <a:schemeClr val="tx1"/>
                </a:solidFill>
                <a:effectLst/>
                <a:latin typeface="+mn-lt"/>
                <a:ea typeface="+mn-ea"/>
                <a:cs typeface="+mn-cs"/>
              </a:rPr>
              <a:t>s); this is a technical misnomer, since the units in modern multilayer networks aren’t </a:t>
            </a:r>
            <a:r>
              <a:rPr lang="en-US" sz="1200" kern="1200" dirty="0" err="1" smtClean="0">
                <a:solidFill>
                  <a:schemeClr val="tx1"/>
                </a:solidFill>
                <a:effectLst/>
                <a:latin typeface="+mn-lt"/>
                <a:ea typeface="+mn-ea"/>
                <a:cs typeface="+mn-cs"/>
              </a:rPr>
              <a:t>perceptrons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perceptrons</a:t>
            </a:r>
            <a:r>
              <a:rPr lang="en-US" sz="1200" kern="1200" dirty="0" smtClean="0">
                <a:solidFill>
                  <a:schemeClr val="tx1"/>
                </a:solidFill>
                <a:effectLst/>
                <a:latin typeface="+mn-lt"/>
                <a:ea typeface="+mn-ea"/>
                <a:cs typeface="+mn-cs"/>
              </a:rPr>
              <a:t> are purely linear, but modern networks are made up of units with non-</a:t>
            </a:r>
            <a:r>
              <a:rPr lang="en-US" sz="1200" kern="1200" dirty="0" err="1" smtClean="0">
                <a:solidFill>
                  <a:schemeClr val="tx1"/>
                </a:solidFill>
                <a:effectLst/>
                <a:latin typeface="+mn-lt"/>
                <a:ea typeface="+mn-ea"/>
                <a:cs typeface="+mn-cs"/>
              </a:rPr>
              <a:t>linearities</a:t>
            </a:r>
            <a:r>
              <a:rPr lang="en-US" sz="1200" kern="1200" dirty="0" smtClean="0">
                <a:solidFill>
                  <a:schemeClr val="tx1"/>
                </a:solidFill>
                <a:effectLst/>
                <a:latin typeface="+mn-lt"/>
                <a:ea typeface="+mn-ea"/>
                <a:cs typeface="+mn-cs"/>
              </a:rPr>
              <a:t> like </a:t>
            </a:r>
            <a:r>
              <a:rPr lang="en-US" sz="1200" kern="1200" dirty="0" err="1" smtClean="0">
                <a:solidFill>
                  <a:schemeClr val="tx1"/>
                </a:solidFill>
                <a:effectLst/>
                <a:latin typeface="+mn-lt"/>
                <a:ea typeface="+mn-ea"/>
                <a:cs typeface="+mn-cs"/>
              </a:rPr>
              <a:t>sigmoids</a:t>
            </a:r>
            <a:r>
              <a:rPr lang="en-US" sz="1200" kern="1200" dirty="0" smtClean="0">
                <a:solidFill>
                  <a:schemeClr val="tx1"/>
                </a:solidFill>
                <a:effectLst/>
                <a:latin typeface="+mn-lt"/>
                <a:ea typeface="+mn-ea"/>
                <a:cs typeface="+mn-cs"/>
              </a:rPr>
              <a:t>), but at some point the name stuck.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core of the neural network is the </a:t>
            </a:r>
            <a:r>
              <a:rPr lang="en-US" sz="1200" b="0" kern="1200" dirty="0" smtClean="0">
                <a:solidFill>
                  <a:schemeClr val="tx1"/>
                </a:solidFill>
                <a:effectLst/>
                <a:latin typeface="+mn-lt"/>
                <a:ea typeface="+mn-ea"/>
                <a:cs typeface="+mn-cs"/>
              </a:rPr>
              <a:t>hidden layer </a:t>
            </a:r>
            <a:r>
              <a:rPr lang="en-US" sz="1200" kern="1200" dirty="0" smtClean="0">
                <a:solidFill>
                  <a:schemeClr val="tx1"/>
                </a:solidFill>
                <a:effectLst/>
                <a:latin typeface="+mn-lt"/>
                <a:ea typeface="+mn-ea"/>
                <a:cs typeface="+mn-cs"/>
              </a:rPr>
              <a:t>formed of </a:t>
            </a:r>
            <a:r>
              <a:rPr lang="en-US" sz="1200" b="1" kern="1200" dirty="0" smtClean="0">
                <a:solidFill>
                  <a:schemeClr val="tx1"/>
                </a:solidFill>
                <a:effectLst/>
                <a:latin typeface="+mn-lt"/>
                <a:ea typeface="+mn-ea"/>
                <a:cs typeface="+mn-cs"/>
              </a:rPr>
              <a:t>hidden units</a:t>
            </a:r>
            <a:r>
              <a:rPr lang="en-US" sz="1200" kern="1200" dirty="0" smtClean="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smtClean="0">
                <a:solidFill>
                  <a:schemeClr val="tx1"/>
                </a:solidFill>
                <a:effectLst/>
                <a:latin typeface="+mn-lt"/>
                <a:ea typeface="+mn-ea"/>
                <a:cs typeface="+mn-cs"/>
              </a:rPr>
              <a:t>fully-connected</a:t>
            </a:r>
            <a:r>
              <a:rPr lang="en-US" sz="1200" kern="1200" dirty="0" smtClean="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144279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Each element </a:t>
            </a:r>
            <a:r>
              <a:rPr lang="en-US" sz="1200" i="1" kern="1200" dirty="0" smtClean="0">
                <a:solidFill>
                  <a:schemeClr val="tx1"/>
                </a:solidFill>
                <a:effectLst/>
                <a:latin typeface="+mn-lt"/>
                <a:ea typeface="+mn-ea"/>
                <a:cs typeface="+mn-cs"/>
              </a:rPr>
              <a:t>Wi j </a:t>
            </a:r>
            <a:r>
              <a:rPr lang="en-US" sz="1200" kern="1200" dirty="0" smtClean="0">
                <a:solidFill>
                  <a:schemeClr val="tx1"/>
                </a:solidFill>
                <a:effectLst/>
                <a:latin typeface="+mn-lt"/>
                <a:ea typeface="+mn-ea"/>
                <a:cs typeface="+mn-cs"/>
              </a:rPr>
              <a:t>of the weight matrix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represents the weight of the connection from the </a:t>
            </a:r>
            <a:r>
              <a:rPr lang="en-US" sz="1200" i="1" kern="1200" dirty="0" err="1" smtClean="0">
                <a:solidFill>
                  <a:schemeClr val="tx1"/>
                </a:solidFill>
                <a:effectLst/>
                <a:latin typeface="+mn-lt"/>
                <a:ea typeface="+mn-ea"/>
                <a:cs typeface="+mn-cs"/>
              </a:rPr>
              <a:t>i</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input unit </a:t>
            </a:r>
            <a:r>
              <a:rPr lang="en-US" sz="1200" i="1" kern="1200" dirty="0" smtClean="0">
                <a:solidFill>
                  <a:schemeClr val="tx1"/>
                </a:solidFill>
                <a:effectLst/>
                <a:latin typeface="+mn-lt"/>
                <a:ea typeface="+mn-ea"/>
                <a:cs typeface="+mn-cs"/>
              </a:rPr>
              <a:t>xi </a:t>
            </a:r>
            <a:r>
              <a:rPr lang="en-US" sz="1200" kern="1200" dirty="0" smtClean="0">
                <a:solidFill>
                  <a:schemeClr val="tx1"/>
                </a:solidFill>
                <a:effectLst/>
                <a:latin typeface="+mn-lt"/>
                <a:ea typeface="+mn-ea"/>
                <a:cs typeface="+mn-cs"/>
              </a:rPr>
              <a:t>to the </a:t>
            </a:r>
            <a:r>
              <a:rPr lang="en-US" sz="1200" i="1" kern="1200" dirty="0" err="1" smtClean="0">
                <a:solidFill>
                  <a:schemeClr val="tx1"/>
                </a:solidFill>
                <a:effectLst/>
                <a:latin typeface="+mn-lt"/>
                <a:ea typeface="+mn-ea"/>
                <a:cs typeface="+mn-cs"/>
              </a:rPr>
              <a:t>j</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hidden unit </a:t>
            </a:r>
            <a:r>
              <a:rPr lang="en-US" sz="1200" i="1" kern="1200" dirty="0" err="1" smtClean="0">
                <a:solidFill>
                  <a:schemeClr val="tx1"/>
                </a:solidFill>
                <a:effectLst/>
                <a:latin typeface="+mn-lt"/>
                <a:ea typeface="+mn-ea"/>
                <a:cs typeface="+mn-cs"/>
              </a:rPr>
              <a:t>hj</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708252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Notice that we’re applying the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function here to a vector, while previously it was applied to a scalar. We’re thus allowing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and indeed any activation function </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 to apply to a vector element-wise, so </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1,</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2,</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3] = [</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1),</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2),</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3)].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89703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Each element </a:t>
            </a:r>
            <a:r>
              <a:rPr lang="en-US" sz="1200" i="1" kern="1200" dirty="0" smtClean="0">
                <a:solidFill>
                  <a:schemeClr val="tx1"/>
                </a:solidFill>
                <a:effectLst/>
                <a:latin typeface="+mn-lt"/>
                <a:ea typeface="+mn-ea"/>
                <a:cs typeface="+mn-cs"/>
              </a:rPr>
              <a:t>Wi j </a:t>
            </a:r>
            <a:r>
              <a:rPr lang="en-US" sz="1200" kern="1200" dirty="0" smtClean="0">
                <a:solidFill>
                  <a:schemeClr val="tx1"/>
                </a:solidFill>
                <a:effectLst/>
                <a:latin typeface="+mn-lt"/>
                <a:ea typeface="+mn-ea"/>
                <a:cs typeface="+mn-cs"/>
              </a:rPr>
              <a:t>of the weight matrix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represents the weight of the connection from the </a:t>
            </a:r>
            <a:r>
              <a:rPr lang="en-US" sz="1200" i="1" kern="1200" dirty="0" err="1" smtClean="0">
                <a:solidFill>
                  <a:schemeClr val="tx1"/>
                </a:solidFill>
                <a:effectLst/>
                <a:latin typeface="+mn-lt"/>
                <a:ea typeface="+mn-ea"/>
                <a:cs typeface="+mn-cs"/>
              </a:rPr>
              <a:t>i</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input unit </a:t>
            </a:r>
            <a:r>
              <a:rPr lang="en-US" sz="1200" i="1" kern="1200" dirty="0" smtClean="0">
                <a:solidFill>
                  <a:schemeClr val="tx1"/>
                </a:solidFill>
                <a:effectLst/>
                <a:latin typeface="+mn-lt"/>
                <a:ea typeface="+mn-ea"/>
                <a:cs typeface="+mn-cs"/>
              </a:rPr>
              <a:t>xi </a:t>
            </a:r>
            <a:r>
              <a:rPr lang="en-US" sz="1200" kern="1200" dirty="0" smtClean="0">
                <a:solidFill>
                  <a:schemeClr val="tx1"/>
                </a:solidFill>
                <a:effectLst/>
                <a:latin typeface="+mn-lt"/>
                <a:ea typeface="+mn-ea"/>
                <a:cs typeface="+mn-cs"/>
              </a:rPr>
              <a:t>to the </a:t>
            </a:r>
            <a:r>
              <a:rPr lang="en-US" sz="1200" i="1" kern="1200" dirty="0" err="1" smtClean="0">
                <a:solidFill>
                  <a:schemeClr val="tx1"/>
                </a:solidFill>
                <a:effectLst/>
                <a:latin typeface="+mn-lt"/>
                <a:ea typeface="+mn-ea"/>
                <a:cs typeface="+mn-cs"/>
              </a:rPr>
              <a:t>j</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hidden unit </a:t>
            </a:r>
            <a:r>
              <a:rPr lang="en-US" sz="1200" i="1" kern="1200" dirty="0" err="1" smtClean="0">
                <a:solidFill>
                  <a:schemeClr val="tx1"/>
                </a:solidFill>
                <a:effectLst/>
                <a:latin typeface="+mn-lt"/>
                <a:ea typeface="+mn-ea"/>
                <a:cs typeface="+mn-cs"/>
              </a:rPr>
              <a:t>hj</a:t>
            </a:r>
            <a:r>
              <a:rPr lang="en-US" sz="1200" kern="1200" dirty="0" smtClean="0">
                <a:solidFill>
                  <a:schemeClr val="tx1"/>
                </a:solidFill>
                <a:effectLst/>
                <a:latin typeface="+mn-lt"/>
                <a:ea typeface="+mn-ea"/>
                <a:cs typeface="+mn-cs"/>
              </a:rPr>
              <a:t>.</a:t>
            </a:r>
            <a:br>
              <a:rPr lang="en-US" sz="1200" kern="1200" dirty="0" smtClean="0">
                <a:solidFill>
                  <a:schemeClr val="tx1"/>
                </a:solidFill>
                <a:effectLst/>
                <a:latin typeface="+mn-lt"/>
                <a:ea typeface="+mn-ea"/>
                <a:cs typeface="+mn-cs"/>
              </a:rPr>
            </a:b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266033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Notice that we’re applying the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function here to a vector, while previously it was applied to a scalar. We’re thus allowing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and indeed any activation function </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 to apply to a vector element-wise, so </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1,</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2,</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3] = [</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1),</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2),</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z</a:t>
            </a:r>
            <a:r>
              <a:rPr lang="en-US" sz="1200" kern="1200" dirty="0" smtClean="0">
                <a:solidFill>
                  <a:schemeClr val="tx1"/>
                </a:solidFill>
                <a:effectLst/>
                <a:latin typeface="+mn-lt"/>
                <a:ea typeface="+mn-ea"/>
                <a:cs typeface="+mn-cs"/>
              </a:rPr>
              <a:t>3)].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111731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smtClean="0"/>
          </a:p>
          <a:p>
            <a:r>
              <a:rPr lang="en-US" sz="1200" kern="1200" smtClean="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smtClean="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smtClean="0"/>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775570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Learning algorithms sound terrific. But how can we devise such algorithms for a neural network? Suppose we have a network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that we'd like to use to learn to solve some problem. For example, the inputs to the network might be the raw pixel data from a scanned, handwritten image of a digit. And we'd like the network to learn weights and biases so that the output from the network correctly classifies the digit. To see how learning might work, suppose we make a small change in some weight (or bias) in the network. What we'd like is for this small change in weight to cause only a small corresponding change in the output from the network. As we'll see in a moment, this property will make learning possible. Schematically, here's what we want (obviously this network is too simple to do handwriting recognition!):</a:t>
            </a: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28</a:t>
            </a:fld>
            <a:endParaRPr lang="en-US"/>
          </a:p>
        </p:txBody>
      </p:sp>
    </p:spTree>
    <p:extLst>
      <p:ext uri="{BB962C8B-B14F-4D97-AF65-F5344CB8AC3E}">
        <p14:creationId xmlns:p14="http://schemas.microsoft.com/office/powerpoint/2010/main" val="115524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mtClean="0"/>
          </a:p>
          <a:p>
            <a:r>
              <a:rPr lang="en-US" smtClean="0"/>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29</a:t>
            </a:fld>
            <a:endParaRPr lang="en-US"/>
          </a:p>
        </p:txBody>
      </p:sp>
    </p:spTree>
    <p:extLst>
      <p:ext uri="{BB962C8B-B14F-4D97-AF65-F5344CB8AC3E}">
        <p14:creationId xmlns:p14="http://schemas.microsoft.com/office/powerpoint/2010/main" val="798308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To understand the similarity to the perceptron model, suppose </a:t>
            </a:r>
            <a:r>
              <a:rPr lang="en-US" sz="1200" b="0" i="0" u="none" strike="noStrike" kern="1200" err="1" smtClean="0">
                <a:solidFill>
                  <a:schemeClr val="tx1"/>
                </a:solidFill>
                <a:effectLst/>
                <a:latin typeface="Arial" charset="0"/>
                <a:ea typeface="+mn-ea"/>
                <a:cs typeface="+mn-cs"/>
              </a:rPr>
              <a:t>z≡w⋅x+bz≡w⋅x+b</a:t>
            </a:r>
            <a:r>
              <a:rPr lang="en-US" sz="1200" b="0" i="0" u="none" strike="noStrike" kern="1200" smtClean="0">
                <a:solidFill>
                  <a:schemeClr val="tx1"/>
                </a:solidFill>
                <a:effectLst/>
                <a:latin typeface="Arial" charset="0"/>
                <a:ea typeface="+mn-ea"/>
                <a:cs typeface="+mn-cs"/>
              </a:rPr>
              <a:t> is a large positive number. Then e^−z≈00 and so </a:t>
            </a:r>
            <a:r>
              <a:rPr lang="en-US" sz="1200" b="0" i="0" u="none" strike="noStrike" kern="1200" err="1" smtClean="0">
                <a:solidFill>
                  <a:schemeClr val="tx1"/>
                </a:solidFill>
                <a:effectLst/>
                <a:latin typeface="Arial" charset="0"/>
                <a:ea typeface="+mn-ea"/>
                <a:cs typeface="+mn-cs"/>
              </a:rPr>
              <a:t>σ</a:t>
            </a:r>
            <a:r>
              <a:rPr lang="en-US" sz="1200" b="0" i="0" u="none" strike="noStrike" kern="1200" smtClean="0">
                <a:solidFill>
                  <a:schemeClr val="tx1"/>
                </a:solidFill>
                <a:effectLst/>
                <a:latin typeface="Arial" charset="0"/>
                <a:ea typeface="+mn-ea"/>
                <a:cs typeface="+mn-cs"/>
              </a:rPr>
              <a:t>(z)≈1. In other words, when z=</a:t>
            </a:r>
            <a:r>
              <a:rPr lang="en-US" sz="1200" b="0" i="0" u="none" strike="noStrike" kern="1200" err="1" smtClean="0">
                <a:solidFill>
                  <a:schemeClr val="tx1"/>
                </a:solidFill>
                <a:effectLst/>
                <a:latin typeface="Arial" charset="0"/>
                <a:ea typeface="+mn-ea"/>
                <a:cs typeface="+mn-cs"/>
              </a:rPr>
              <a:t>w⋅x+b</a:t>
            </a:r>
            <a:r>
              <a:rPr lang="en-US" sz="1200" b="0" i="0" u="none" strike="noStrike" kern="1200" smtClean="0">
                <a:solidFill>
                  <a:schemeClr val="tx1"/>
                </a:solidFill>
                <a:effectLst/>
                <a:latin typeface="Arial" charset="0"/>
                <a:ea typeface="+mn-ea"/>
                <a:cs typeface="+mn-cs"/>
              </a:rPr>
              <a:t> is large and positive, the output from the sigmoid neuron is approximately 1, just as it would have been for a perceptron. Suppose on the other hand that z=</a:t>
            </a:r>
            <a:r>
              <a:rPr lang="en-US" sz="1200" b="0" i="0" u="none" strike="noStrike" kern="1200" err="1" smtClean="0">
                <a:solidFill>
                  <a:schemeClr val="tx1"/>
                </a:solidFill>
                <a:effectLst/>
                <a:latin typeface="Arial" charset="0"/>
                <a:ea typeface="+mn-ea"/>
                <a:cs typeface="+mn-cs"/>
              </a:rPr>
              <a:t>w⋅x+b</a:t>
            </a:r>
            <a:r>
              <a:rPr lang="en-US" sz="1200" b="0" i="0" u="none" strike="noStrike" kern="1200" smtClean="0">
                <a:solidFill>
                  <a:schemeClr val="tx1"/>
                </a:solidFill>
                <a:effectLst/>
                <a:latin typeface="Arial" charset="0"/>
                <a:ea typeface="+mn-ea"/>
                <a:cs typeface="+mn-cs"/>
              </a:rPr>
              <a:t> is very negative. Then e^−z→∞, and </a:t>
            </a:r>
            <a:r>
              <a:rPr lang="en-US" sz="1200" b="0" i="0" u="none" strike="noStrike" kern="1200" err="1" smtClean="0">
                <a:solidFill>
                  <a:schemeClr val="tx1"/>
                </a:solidFill>
                <a:effectLst/>
                <a:latin typeface="Arial" charset="0"/>
                <a:ea typeface="+mn-ea"/>
                <a:cs typeface="+mn-cs"/>
              </a:rPr>
              <a:t>σ</a:t>
            </a:r>
            <a:r>
              <a:rPr lang="en-US" sz="1200" b="0" i="0" u="none" strike="noStrike" kern="1200" smtClean="0">
                <a:solidFill>
                  <a:schemeClr val="tx1"/>
                </a:solidFill>
                <a:effectLst/>
                <a:latin typeface="Arial" charset="0"/>
                <a:ea typeface="+mn-ea"/>
                <a:cs typeface="+mn-cs"/>
              </a:rPr>
              <a:t>(z)≈00. So when z=</a:t>
            </a:r>
            <a:r>
              <a:rPr lang="en-US" sz="1200" b="0" i="0" u="none" strike="noStrike" kern="1200" err="1" smtClean="0">
                <a:solidFill>
                  <a:schemeClr val="tx1"/>
                </a:solidFill>
                <a:effectLst/>
                <a:latin typeface="Arial" charset="0"/>
                <a:ea typeface="+mn-ea"/>
                <a:cs typeface="+mn-cs"/>
              </a:rPr>
              <a:t>w⋅x+b</a:t>
            </a:r>
            <a:r>
              <a:rPr lang="en-US" sz="1200" b="0" i="0" u="none" strike="noStrike" kern="1200" smtClean="0">
                <a:solidFill>
                  <a:schemeClr val="tx1"/>
                </a:solidFill>
                <a:effectLst/>
                <a:latin typeface="Arial" charset="0"/>
                <a:ea typeface="+mn-ea"/>
                <a:cs typeface="+mn-cs"/>
              </a:rPr>
              <a:t> is very negative, the behavior of a sigmoid neuron also closely approximates a perceptron. It's only when </a:t>
            </a:r>
            <a:r>
              <a:rPr lang="en-US" sz="1200" b="0" i="0" u="none" strike="noStrike" kern="1200" err="1" smtClean="0">
                <a:solidFill>
                  <a:schemeClr val="tx1"/>
                </a:solidFill>
                <a:effectLst/>
                <a:latin typeface="Arial" charset="0"/>
                <a:ea typeface="+mn-ea"/>
                <a:cs typeface="+mn-cs"/>
              </a:rPr>
              <a:t>w⋅x+b</a:t>
            </a:r>
            <a:r>
              <a:rPr lang="en-US" sz="1200" b="0" i="0" u="none" strike="noStrike" kern="1200" smtClean="0">
                <a:solidFill>
                  <a:schemeClr val="tx1"/>
                </a:solidFill>
                <a:effectLst/>
                <a:latin typeface="Arial" charset="0"/>
                <a:ea typeface="+mn-ea"/>
                <a:cs typeface="+mn-cs"/>
              </a:rPr>
              <a:t> is of modest size that there's much deviation from the perceptron model.</a:t>
            </a: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31</a:t>
            </a:fld>
            <a:endParaRPr lang="en-US"/>
          </a:p>
        </p:txBody>
      </p:sp>
    </p:spTree>
    <p:extLst>
      <p:ext uri="{BB962C8B-B14F-4D97-AF65-F5344CB8AC3E}">
        <p14:creationId xmlns:p14="http://schemas.microsoft.com/office/powerpoint/2010/main" val="1452736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where the sum is over all the weights, </a:t>
            </a:r>
            <a:r>
              <a:rPr lang="en-US" sz="1200" b="0" i="0" u="none" strike="noStrike" kern="1200" err="1" smtClean="0">
                <a:solidFill>
                  <a:schemeClr val="tx1"/>
                </a:solidFill>
                <a:effectLst/>
                <a:latin typeface="Arial" charset="0"/>
                <a:ea typeface="+mn-ea"/>
                <a:cs typeface="+mn-cs"/>
              </a:rPr>
              <a:t>wj</a:t>
            </a:r>
            <a:r>
              <a:rPr lang="en-US" sz="1200" b="0" i="0" u="none" strike="noStrike" kern="1200" smtClean="0">
                <a:solidFill>
                  <a:schemeClr val="tx1"/>
                </a:solidFill>
                <a:effectLst/>
                <a:latin typeface="Arial" charset="0"/>
                <a:ea typeface="+mn-ea"/>
                <a:cs typeface="+mn-cs"/>
              </a:rPr>
              <a:t> and</a:t>
            </a:r>
            <a:r>
              <a:rPr lang="en-US" sz="1200" b="0" i="0" u="none" strike="noStrike" kern="1200" baseline="0" smtClean="0">
                <a:solidFill>
                  <a:schemeClr val="tx1"/>
                </a:solidFill>
                <a:effectLst/>
                <a:latin typeface="Arial" charset="0"/>
                <a:ea typeface="+mn-ea"/>
                <a:cs typeface="+mn-cs"/>
              </a:rPr>
              <a:t> bias b </a:t>
            </a:r>
            <a:r>
              <a:rPr lang="en-US" sz="1200" b="0" i="0" u="none" strike="noStrike" kern="1200" smtClean="0">
                <a:solidFill>
                  <a:schemeClr val="tx1"/>
                </a:solidFill>
                <a:effectLst/>
                <a:latin typeface="Arial" charset="0"/>
                <a:ea typeface="+mn-ea"/>
                <a:cs typeface="+mn-cs"/>
              </a:rPr>
              <a:t>and ∂output/∂</a:t>
            </a:r>
            <a:r>
              <a:rPr lang="en-US" sz="1200" b="0" i="0" u="none" strike="noStrike" kern="1200" err="1" smtClean="0">
                <a:solidFill>
                  <a:schemeClr val="tx1"/>
                </a:solidFill>
                <a:effectLst/>
                <a:latin typeface="Arial" charset="0"/>
                <a:ea typeface="+mn-ea"/>
                <a:cs typeface="+mn-cs"/>
              </a:rPr>
              <a:t>wj</a:t>
            </a:r>
            <a:r>
              <a:rPr lang="en-US" sz="1200" b="0" i="0" u="none" strike="noStrike" kern="1200" smtClean="0">
                <a:solidFill>
                  <a:schemeClr val="tx1"/>
                </a:solidFill>
                <a:effectLst/>
                <a:latin typeface="Arial" charset="0"/>
                <a:ea typeface="+mn-ea"/>
                <a:cs typeface="+mn-cs"/>
              </a:rPr>
              <a:t>  is the partial derivative of the output with respect to </a:t>
            </a:r>
            <a:r>
              <a:rPr lang="en-US" sz="1200" b="0" i="0" u="none" strike="noStrike" kern="1200" err="1" smtClean="0">
                <a:solidFill>
                  <a:schemeClr val="tx1"/>
                </a:solidFill>
                <a:effectLst/>
                <a:latin typeface="Arial" charset="0"/>
                <a:ea typeface="+mn-ea"/>
                <a:cs typeface="+mn-cs"/>
              </a:rPr>
              <a:t>wj</a:t>
            </a:r>
            <a:r>
              <a:rPr lang="en-US" sz="1200" b="0" i="0" u="none" strike="noStrike" kern="1200" smtClean="0">
                <a:solidFill>
                  <a:schemeClr val="tx1"/>
                </a:solidFill>
                <a:effectLst/>
                <a:latin typeface="Arial" charset="0"/>
                <a:ea typeface="+mn-ea"/>
                <a:cs typeface="+mn-cs"/>
              </a:rPr>
              <a:t>. And ∂output/∂b denote </a:t>
            </a:r>
            <a:r>
              <a:rPr lang="en-US" sz="1200" b="0" i="0" u="none" strike="noStrike" kern="1200" baseline="0" smtClean="0">
                <a:solidFill>
                  <a:schemeClr val="tx1"/>
                </a:solidFill>
                <a:effectLst/>
                <a:latin typeface="Arial" charset="0"/>
                <a:ea typeface="+mn-ea"/>
                <a:cs typeface="+mn-cs"/>
              </a:rPr>
              <a:t> </a:t>
            </a:r>
            <a:r>
              <a:rPr lang="en-US" sz="1200" b="0" i="0" u="none" strike="noStrike" kern="1200" smtClean="0">
                <a:solidFill>
                  <a:schemeClr val="tx1"/>
                </a:solidFill>
                <a:effectLst/>
                <a:latin typeface="Arial" charset="0"/>
                <a:ea typeface="+mn-ea"/>
                <a:cs typeface="+mn-cs"/>
              </a:rPr>
              <a:t>partial derivative of the output with respect  b.</a:t>
            </a:r>
          </a:p>
          <a:p>
            <a:endParaRPr lang="en-US" sz="1200" b="0" i="0" u="none" strike="noStrike" kern="1200" smtClean="0">
              <a:solidFill>
                <a:schemeClr val="tx1"/>
              </a:solidFill>
              <a:effectLst/>
              <a:latin typeface="Arial" charset="0"/>
              <a:ea typeface="+mn-ea"/>
              <a:cs typeface="+mn-cs"/>
            </a:endParaRPr>
          </a:p>
          <a:p>
            <a:r>
              <a:rPr lang="en-US" sz="1200" b="0" i="0" u="none" strike="noStrike" kern="1200" smtClean="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err="1" smtClean="0">
                <a:solidFill>
                  <a:schemeClr val="tx1"/>
                </a:solidFill>
                <a:effectLst/>
                <a:latin typeface="Arial" charset="0"/>
                <a:ea typeface="+mn-ea"/>
                <a:cs typeface="+mn-cs"/>
              </a:rPr>
              <a:t>behaviour</a:t>
            </a:r>
            <a:r>
              <a:rPr lang="en-US" sz="1200" b="0" i="0" u="none" strike="noStrike" kern="1200" smtClean="0">
                <a:solidFill>
                  <a:schemeClr val="tx1"/>
                </a:solidFill>
                <a:effectLst/>
                <a:latin typeface="Arial" charset="0"/>
                <a:ea typeface="+mn-ea"/>
                <a:cs typeface="+mn-cs"/>
              </a:rPr>
              <a:t> as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they make it much easier to figure out how changing the weights and biases will change the output.</a:t>
            </a: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32</a:t>
            </a:fld>
            <a:endParaRPr lang="en-US"/>
          </a:p>
        </p:txBody>
      </p:sp>
    </p:spTree>
    <p:extLst>
      <p:ext uri="{BB962C8B-B14F-4D97-AF65-F5344CB8AC3E}">
        <p14:creationId xmlns:p14="http://schemas.microsoft.com/office/powerpoint/2010/main" val="115850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smtClean="0">
                <a:solidFill>
                  <a:schemeClr val="tx1"/>
                </a:solidFill>
                <a:effectLst/>
                <a:latin typeface="+mn-lt"/>
                <a:ea typeface="+mn-ea"/>
                <a:cs typeface="+mn-cs"/>
              </a:rPr>
              <a:t>New York Times - </a:t>
            </a:r>
            <a:r>
              <a:rPr lang="en-US" sz="1200" b="0" i="0" u="none" strike="noStrike" kern="1200" smtClean="0">
                <a:solidFill>
                  <a:schemeClr val="tx1"/>
                </a:solidFill>
                <a:effectLst/>
                <a:latin typeface="+mn-lt"/>
                <a:ea typeface="+mn-ea"/>
                <a:cs typeface="+mn-cs"/>
              </a:rPr>
              <a:t>July 13, 1958</a:t>
            </a:r>
            <a:r>
              <a:rPr lang="en-US" sz="1200" b="1" i="0" u="none" strike="noStrike" kern="1200" baseline="0" smtClean="0">
                <a:solidFill>
                  <a:schemeClr val="tx1"/>
                </a:solidFill>
                <a:effectLst/>
                <a:latin typeface="+mn-lt"/>
                <a:ea typeface="+mn-ea"/>
                <a:cs typeface="+mn-cs"/>
              </a:rPr>
              <a:t> “</a:t>
            </a:r>
            <a:r>
              <a:rPr lang="en-US" sz="1200" b="1" i="0" u="none" strike="noStrike" kern="1200" smtClean="0">
                <a:solidFill>
                  <a:schemeClr val="tx1"/>
                </a:solidFill>
                <a:effectLst/>
                <a:latin typeface="+mn-lt"/>
                <a:ea typeface="+mn-ea"/>
                <a:cs typeface="+mn-cs"/>
              </a:rPr>
              <a:t>Electronic 'Brain' Teaches Itself”</a:t>
            </a:r>
          </a:p>
          <a:p>
            <a:r>
              <a:rPr lang="en-US" sz="1200" b="0" i="0" u="none" strike="noStrike" kern="1200" smtClean="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505546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a:t>
            </a:fld>
            <a:endParaRPr lang="en-US"/>
          </a:p>
        </p:txBody>
      </p:sp>
    </p:spTree>
    <p:extLst>
      <p:ext uri="{BB962C8B-B14F-4D97-AF65-F5344CB8AC3E}">
        <p14:creationId xmlns:p14="http://schemas.microsoft.com/office/powerpoint/2010/main" val="93955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Example 1: You adore cheese so much you’re happy to go without your loyal companion, even if it’s hard to get to, but you hate bad weather</a:t>
            </a:r>
          </a:p>
          <a:p>
            <a:r>
              <a:rPr lang="en-US" sz="1200" b="0" i="0" u="none" strike="noStrike" kern="1200" smtClean="0">
                <a:solidFill>
                  <a:schemeClr val="tx1"/>
                </a:solidFill>
                <a:effectLst/>
                <a:latin typeface="Arial" charset="0"/>
                <a:ea typeface="+mn-ea"/>
                <a:cs typeface="+mn-cs"/>
              </a:rPr>
              <a:t>Example</a:t>
            </a:r>
            <a:r>
              <a:rPr lang="en-US" sz="1200" b="0" i="0" u="none" strike="noStrike" kern="1200" baseline="0" smtClean="0">
                <a:solidFill>
                  <a:schemeClr val="tx1"/>
                </a:solidFill>
                <a:effectLst/>
                <a:latin typeface="Arial" charset="0"/>
                <a:ea typeface="+mn-ea"/>
                <a:cs typeface="+mn-cs"/>
              </a:rPr>
              <a:t> 2: Lower the threshold to 3. </a:t>
            </a:r>
            <a:r>
              <a:rPr lang="en-US" sz="1200" b="0" i="0" u="none" strike="noStrike" kern="1200" smtClean="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smtClean="0">
                <a:solidFill>
                  <a:schemeClr val="tx1"/>
                </a:solidFill>
                <a:effectLst/>
                <a:latin typeface="Arial" charset="0"/>
                <a:ea typeface="+mn-ea"/>
                <a:cs typeface="+mn-cs"/>
              </a:rPr>
              <a:t>or</a:t>
            </a:r>
            <a:r>
              <a:rPr lang="en-US" sz="1200" b="0" i="0" u="none" strike="noStrike" kern="1200" smtClean="0">
                <a:solidFill>
                  <a:schemeClr val="tx1"/>
                </a:solidFill>
                <a:effectLst/>
                <a:latin typeface="Arial" charset="0"/>
                <a:ea typeface="+mn-ea"/>
                <a:cs typeface="+mn-cs"/>
              </a:rPr>
              <a:t> when both the festival was near public transit </a:t>
            </a:r>
            <a:r>
              <a:rPr lang="en-US" sz="1200" b="0" i="1" u="none" strike="noStrike" kern="1200" smtClean="0">
                <a:solidFill>
                  <a:schemeClr val="tx1"/>
                </a:solidFill>
                <a:effectLst/>
                <a:latin typeface="Arial" charset="0"/>
                <a:ea typeface="+mn-ea"/>
                <a:cs typeface="+mn-cs"/>
              </a:rPr>
              <a:t>and</a:t>
            </a:r>
            <a:r>
              <a:rPr lang="en-US" sz="1200" b="0" i="0" u="none" strike="noStrike" kern="1200" smtClean="0">
                <a:solidFill>
                  <a:schemeClr val="tx1"/>
                </a:solidFill>
                <a:effectLst/>
                <a:latin typeface="Arial" charset="0"/>
                <a:ea typeface="+mn-ea"/>
                <a:cs typeface="+mn-cs"/>
              </a:rPr>
              <a:t> your boyfriend or girlfriend was willing to join you. </a:t>
            </a:r>
          </a:p>
          <a:p>
            <a:endParaRPr lang="en-US" sz="1200" b="0" i="0" u="none" strike="noStrike" kern="1200" smtClean="0">
              <a:solidFill>
                <a:schemeClr val="tx1"/>
              </a:solidFill>
              <a:effectLst/>
              <a:latin typeface="Arial" charset="0"/>
              <a:ea typeface="+mn-ea"/>
              <a:cs typeface="+mn-cs"/>
            </a:endParaRPr>
          </a:p>
          <a:p>
            <a:r>
              <a:rPr lang="en-US" sz="1200" b="0" i="0" u="none" strike="noStrike" kern="1200" smtClean="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10</a:t>
            </a:fld>
            <a:endParaRPr lang="en-US"/>
          </a:p>
        </p:txBody>
      </p:sp>
    </p:spTree>
    <p:extLst>
      <p:ext uri="{BB962C8B-B14F-4D97-AF65-F5344CB8AC3E}">
        <p14:creationId xmlns:p14="http://schemas.microsoft.com/office/powerpoint/2010/main" val="1249476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In this network, the first column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 what we'll call the first </a:t>
            </a:r>
            <a:r>
              <a:rPr lang="en-US" sz="1200" b="0" i="1" u="none" strike="noStrike" kern="1200" smtClean="0">
                <a:solidFill>
                  <a:schemeClr val="tx1"/>
                </a:solidFill>
                <a:effectLst/>
                <a:latin typeface="Arial" charset="0"/>
                <a:ea typeface="+mn-ea"/>
                <a:cs typeface="+mn-cs"/>
              </a:rPr>
              <a:t>layer</a:t>
            </a:r>
            <a:r>
              <a:rPr lang="en-US" sz="1200" b="0" i="0" u="none" strike="noStrike" kern="1200" smtClean="0">
                <a:solidFill>
                  <a:schemeClr val="tx1"/>
                </a:solidFill>
                <a:effectLst/>
                <a:latin typeface="Arial" charset="0"/>
                <a:ea typeface="+mn-ea"/>
                <a:cs typeface="+mn-cs"/>
              </a:rPr>
              <a:t>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 is making three very simple decisions, by weighing the input evidence. What about the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in the second layer? Each of those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err="1" smtClean="0">
                <a:solidFill>
                  <a:schemeClr val="tx1"/>
                </a:solidFill>
                <a:effectLst/>
                <a:latin typeface="Arial" charset="0"/>
                <a:ea typeface="+mn-ea"/>
                <a:cs typeface="+mn-cs"/>
              </a:rPr>
              <a:t>perceptrons</a:t>
            </a:r>
            <a:r>
              <a:rPr lang="en-US" sz="1200" b="0" i="0" u="none" strike="noStrike" kern="1200" smtClean="0">
                <a:solidFill>
                  <a:schemeClr val="tx1"/>
                </a:solidFill>
                <a:effectLst/>
                <a:latin typeface="Arial" charset="0"/>
                <a:ea typeface="+mn-ea"/>
                <a:cs typeface="+mn-cs"/>
              </a:rPr>
              <a:t> can engage in sophisticated decision making.</a:t>
            </a: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11</a:t>
            </a:fld>
            <a:endParaRPr lang="en-US"/>
          </a:p>
        </p:txBody>
      </p:sp>
    </p:spTree>
    <p:extLst>
      <p:ext uri="{BB962C8B-B14F-4D97-AF65-F5344CB8AC3E}">
        <p14:creationId xmlns:p14="http://schemas.microsoft.com/office/powerpoint/2010/main" val="1709896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smtClean="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smtClean="0">
                <a:solidFill>
                  <a:schemeClr val="tx1"/>
                </a:solidFill>
                <a:effectLst/>
                <a:latin typeface="Arial" charset="0"/>
                <a:ea typeface="+mn-ea"/>
                <a:cs typeface="+mn-cs"/>
              </a:rPr>
              <a:t>fire</a:t>
            </a:r>
            <a:r>
              <a:rPr lang="en-US" sz="1200" b="0" i="0" u="none" strike="noStrike" kern="1200" smtClean="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smtClean="0">
              <a:solidFill>
                <a:schemeClr val="tx1"/>
              </a:solidFill>
              <a:effectLst/>
              <a:latin typeface="Arial" charset="0"/>
              <a:ea typeface="+mn-ea"/>
              <a:cs typeface="+mn-cs"/>
            </a:endParaRP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12</a:t>
            </a:fld>
            <a:endParaRPr lang="en-US"/>
          </a:p>
        </p:txBody>
      </p:sp>
    </p:spTree>
    <p:extLst>
      <p:ext uri="{BB962C8B-B14F-4D97-AF65-F5344CB8AC3E}">
        <p14:creationId xmlns:p14="http://schemas.microsoft.com/office/powerpoint/2010/main" val="1446257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These activation functions have different properties that make them useful for differ- </a:t>
            </a:r>
            <a:r>
              <a:rPr lang="en-US" sz="1200" kern="1200" dirty="0" err="1" smtClean="0">
                <a:solidFill>
                  <a:schemeClr val="tx1"/>
                </a:solidFill>
                <a:effectLst/>
                <a:latin typeface="+mn-lt"/>
                <a:ea typeface="+mn-ea"/>
                <a:cs typeface="+mn-cs"/>
              </a:rPr>
              <a:t>ent</a:t>
            </a:r>
            <a:r>
              <a:rPr lang="en-US" sz="1200" kern="1200" dirty="0" smtClean="0">
                <a:solidFill>
                  <a:schemeClr val="tx1"/>
                </a:solidFill>
                <a:effectLst/>
                <a:latin typeface="+mn-lt"/>
                <a:ea typeface="+mn-ea"/>
                <a:cs typeface="+mn-cs"/>
              </a:rPr>
              <a:t> language applications or network architectures. For example the rectifier </a:t>
            </a:r>
            <a:r>
              <a:rPr lang="en-US" sz="1200" kern="1200" dirty="0" err="1" smtClean="0">
                <a:solidFill>
                  <a:schemeClr val="tx1"/>
                </a:solidFill>
                <a:effectLst/>
                <a:latin typeface="+mn-lt"/>
                <a:ea typeface="+mn-ea"/>
                <a:cs typeface="+mn-cs"/>
              </a:rPr>
              <a:t>func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tion</a:t>
            </a:r>
            <a:r>
              <a:rPr lang="en-US" sz="1200" kern="1200" dirty="0" smtClean="0">
                <a:solidFill>
                  <a:schemeClr val="tx1"/>
                </a:solidFill>
                <a:effectLst/>
                <a:latin typeface="+mn-lt"/>
                <a:ea typeface="+mn-ea"/>
                <a:cs typeface="+mn-cs"/>
              </a:rPr>
              <a:t> has nice properties that result from it being very close to linear. In the sigmoid or </a:t>
            </a:r>
            <a:r>
              <a:rPr lang="en-US" sz="1200" kern="1200" dirty="0" err="1" smtClean="0">
                <a:solidFill>
                  <a:schemeClr val="tx1"/>
                </a:solidFill>
                <a:effectLst/>
                <a:latin typeface="+mn-lt"/>
                <a:ea typeface="+mn-ea"/>
                <a:cs typeface="+mn-cs"/>
              </a:rPr>
              <a:t>tanh</a:t>
            </a:r>
            <a:r>
              <a:rPr lang="en-US" sz="1200" kern="1200" dirty="0" smtClean="0">
                <a:solidFill>
                  <a:schemeClr val="tx1"/>
                </a:solidFill>
                <a:effectLst/>
                <a:latin typeface="+mn-lt"/>
                <a:ea typeface="+mn-ea"/>
                <a:cs typeface="+mn-cs"/>
              </a:rPr>
              <a:t> functions, very high values of </a:t>
            </a:r>
            <a:r>
              <a:rPr lang="en-US" sz="1200" i="1" kern="1200" dirty="0" smtClean="0">
                <a:solidFill>
                  <a:schemeClr val="tx1"/>
                </a:solidFill>
                <a:effectLst/>
                <a:latin typeface="+mn-lt"/>
                <a:ea typeface="+mn-ea"/>
                <a:cs typeface="+mn-cs"/>
              </a:rPr>
              <a:t>z </a:t>
            </a:r>
            <a:r>
              <a:rPr lang="en-US" sz="1200" kern="1200" dirty="0" smtClean="0">
                <a:solidFill>
                  <a:schemeClr val="tx1"/>
                </a:solidFill>
                <a:effectLst/>
                <a:latin typeface="+mn-lt"/>
                <a:ea typeface="+mn-ea"/>
                <a:cs typeface="+mn-cs"/>
              </a:rPr>
              <a:t>result in values of </a:t>
            </a:r>
            <a:r>
              <a:rPr lang="en-US" sz="1200" i="1" kern="1200" dirty="0" smtClean="0">
                <a:solidFill>
                  <a:schemeClr val="tx1"/>
                </a:solidFill>
                <a:effectLst/>
                <a:latin typeface="+mn-lt"/>
                <a:ea typeface="+mn-ea"/>
                <a:cs typeface="+mn-cs"/>
              </a:rPr>
              <a:t>y </a:t>
            </a:r>
            <a:r>
              <a:rPr lang="en-US" sz="1200" kern="1200" dirty="0" smtClean="0">
                <a:solidFill>
                  <a:schemeClr val="tx1"/>
                </a:solidFill>
                <a:effectLst/>
                <a:latin typeface="+mn-lt"/>
                <a:ea typeface="+mn-ea"/>
                <a:cs typeface="+mn-cs"/>
              </a:rPr>
              <a:t>that are </a:t>
            </a:r>
            <a:r>
              <a:rPr lang="en-US" sz="1200" b="0" kern="1200" dirty="0" smtClean="0">
                <a:solidFill>
                  <a:schemeClr val="tx1"/>
                </a:solidFill>
                <a:effectLst/>
                <a:latin typeface="+mn-lt"/>
                <a:ea typeface="+mn-ea"/>
                <a:cs typeface="+mn-cs"/>
              </a:rPr>
              <a:t>saturated</a:t>
            </a:r>
            <a:r>
              <a:rPr lang="en-US" sz="1200" kern="1200" dirty="0" smtClean="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smtClean="0">
                <a:solidFill>
                  <a:schemeClr val="tx1"/>
                </a:solidFill>
                <a:effectLst/>
                <a:latin typeface="+mn-lt"/>
                <a:ea typeface="+mn-ea"/>
                <a:cs typeface="+mn-cs"/>
              </a:rPr>
              <a:t>tanh</a:t>
            </a:r>
            <a:r>
              <a:rPr lang="en-US" sz="1200" kern="1200" dirty="0" smtClean="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practice, the sigmoid is not commonly used as an activation function.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90776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 weights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and bias </a:t>
            </a:r>
            <a:r>
              <a:rPr lang="en-US" sz="1200" i="1" kern="1200" dirty="0" smtClean="0">
                <a:solidFill>
                  <a:schemeClr val="tx1"/>
                </a:solidFill>
                <a:effectLst/>
                <a:latin typeface="+mn-lt"/>
                <a:ea typeface="+mn-ea"/>
                <a:cs typeface="+mn-cs"/>
              </a:rPr>
              <a:t>b </a:t>
            </a:r>
            <a:r>
              <a:rPr lang="en-US" sz="1200" kern="1200" dirty="0" smtClean="0">
                <a:solidFill>
                  <a:schemeClr val="tx1"/>
                </a:solidFill>
                <a:effectLst/>
                <a:latin typeface="+mn-lt"/>
                <a:ea typeface="+mn-ea"/>
                <a:cs typeface="+mn-cs"/>
              </a:rPr>
              <a:t>for </a:t>
            </a:r>
            <a:r>
              <a:rPr lang="en-US" sz="1200" kern="1200" dirty="0" err="1" smtClean="0">
                <a:solidFill>
                  <a:schemeClr val="tx1"/>
                </a:solidFill>
                <a:effectLst/>
                <a:latin typeface="+mn-lt"/>
                <a:ea typeface="+mn-ea"/>
                <a:cs typeface="+mn-cs"/>
              </a:rPr>
              <a:t>perceptrons</a:t>
            </a:r>
            <a:r>
              <a:rPr lang="en-US" sz="1200" kern="1200" dirty="0" smtClean="0">
                <a:solidFill>
                  <a:schemeClr val="tx1"/>
                </a:solidFill>
                <a:effectLst/>
                <a:latin typeface="+mn-lt"/>
                <a:ea typeface="+mn-ea"/>
                <a:cs typeface="+mn-cs"/>
              </a:rPr>
              <a:t> for computing logical functions. The inputs are shown as </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1 and </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2 and the bias as a special node with value +1 which is multiplied with the bias weight </a:t>
            </a:r>
            <a:r>
              <a:rPr lang="en-US" sz="1200" i="1"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 (a) logical AND, showing weights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1 = 1 and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2 = 1 and bias weight </a:t>
            </a:r>
            <a:r>
              <a:rPr lang="en-US" sz="1200" i="1" kern="1200" dirty="0" smtClean="0">
                <a:solidFill>
                  <a:schemeClr val="tx1"/>
                </a:solidFill>
                <a:effectLst/>
                <a:latin typeface="+mn-lt"/>
                <a:ea typeface="+mn-ea"/>
                <a:cs typeface="+mn-cs"/>
              </a:rPr>
              <a:t>b </a:t>
            </a:r>
            <a:r>
              <a:rPr lang="en-US" sz="1200" kern="1200" dirty="0" smtClean="0">
                <a:solidFill>
                  <a:schemeClr val="tx1"/>
                </a:solidFill>
                <a:effectLst/>
                <a:latin typeface="+mn-lt"/>
                <a:ea typeface="+mn-ea"/>
                <a:cs typeface="+mn-cs"/>
              </a:rPr>
              <a:t>= −1. (b) logical OR, showing weights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1 = 1 and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2 = 1 and bias weight </a:t>
            </a:r>
            <a:r>
              <a:rPr lang="en-US" sz="1200" i="1" kern="1200" dirty="0" smtClean="0">
                <a:solidFill>
                  <a:schemeClr val="tx1"/>
                </a:solidFill>
                <a:effectLst/>
                <a:latin typeface="+mn-lt"/>
                <a:ea typeface="+mn-ea"/>
                <a:cs typeface="+mn-cs"/>
              </a:rPr>
              <a:t>b </a:t>
            </a:r>
            <a:r>
              <a:rPr lang="en-US" sz="1200" kern="1200" dirty="0" smtClean="0">
                <a:solidFill>
                  <a:schemeClr val="tx1"/>
                </a:solidFill>
                <a:effectLst/>
                <a:latin typeface="+mn-lt"/>
                <a:ea typeface="+mn-ea"/>
                <a:cs typeface="+mn-cs"/>
              </a:rPr>
              <a:t>= 0. These weights/biases are just one from an infinite number of possible sets of weights and biases that would implement the functions.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15</a:t>
            </a:fld>
            <a:endParaRPr lang="en-US"/>
          </a:p>
        </p:txBody>
      </p:sp>
    </p:spTree>
    <p:extLst>
      <p:ext uri="{BB962C8B-B14F-4D97-AF65-F5344CB8AC3E}">
        <p14:creationId xmlns:p14="http://schemas.microsoft.com/office/powerpoint/2010/main" val="963764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11/21/19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a:t>Slides adapted from Jure </a:t>
            </a:r>
            <a:r>
              <a:rPr lang="en-US" err="1"/>
              <a:t>Leskovec</a:t>
            </a:r>
            <a:endParaRPr lang="en-US" sz="700"/>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11/21/19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11/21/19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11/21/19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11/21/19</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8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11/21/19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tiff"/></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0.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tiff"/><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20.xml"/><Relationship Id="rId4" Type="http://schemas.openxmlformats.org/officeDocument/2006/relationships/image" Target="../media/image29.png"/><Relationship Id="rId5" Type="http://schemas.openxmlformats.org/officeDocument/2006/relationships/image" Target="../media/image30.wmf"/><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tif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4" Type="http://schemas.openxmlformats.org/officeDocument/2006/relationships/image" Target="../media/image8.tiff"/><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hyperlink" Target="http://neuralnetworksanddeeplearning.com/chap1.html" TargetMode="External"/><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Neural Networks</a:t>
            </a:r>
            <a:endParaRPr lang="en-US" dirty="0"/>
          </a:p>
        </p:txBody>
      </p:sp>
      <p:sp>
        <p:nvSpPr>
          <p:cNvPr id="5" name="Subtitle 4"/>
          <p:cNvSpPr>
            <a:spLocks noGrp="1"/>
          </p:cNvSpPr>
          <p:nvPr>
            <p:ph type="subTitle" idx="1"/>
          </p:nvPr>
        </p:nvSpPr>
        <p:spPr/>
        <p:txBody>
          <a:bodyPr/>
          <a:lstStyle/>
          <a:p>
            <a:r>
              <a:rPr lang="en-US" dirty="0" err="1"/>
              <a:t>Jurafsky</a:t>
            </a:r>
            <a:r>
              <a:rPr lang="en-US"/>
              <a:t> and Martin </a:t>
            </a:r>
            <a:r>
              <a:rPr lang="en-US" smtClean="0"/>
              <a:t>Chapter </a:t>
            </a:r>
            <a:r>
              <a:rPr lang="en-US" smtClean="0"/>
              <a:t>7</a:t>
            </a:r>
            <a:endParaRPr lang="en-US"/>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88066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Perceptrons</a:t>
            </a:r>
            <a:r>
              <a:rPr lang="en-US"/>
              <a:t> for decision making</a:t>
            </a:r>
          </a:p>
        </p:txBody>
      </p:sp>
      <p:sp>
        <p:nvSpPr>
          <p:cNvPr id="3" name="Content Placeholder 2"/>
          <p:cNvSpPr>
            <a:spLocks noGrp="1"/>
          </p:cNvSpPr>
          <p:nvPr>
            <p:ph idx="1"/>
          </p:nvPr>
        </p:nvSpPr>
        <p:spPr/>
        <p:txBody>
          <a:bodyPr/>
          <a:lstStyle/>
          <a:p>
            <a:r>
              <a:rPr lang="en-US" smtClean="0"/>
              <a:t>By varying weights and the threshold we get different models of decision making </a:t>
            </a:r>
          </a:p>
          <a:p>
            <a:r>
              <a:rPr lang="en-US" smtClean="0"/>
              <a:t>Example 1: w</a:t>
            </a:r>
            <a:r>
              <a:rPr lang="en-US" baseline="-25000" smtClean="0"/>
              <a:t>1</a:t>
            </a:r>
            <a:r>
              <a:rPr lang="en-US" smtClean="0"/>
              <a:t>= 6   w</a:t>
            </a:r>
            <a:r>
              <a:rPr lang="en-US" baseline="-25000" smtClean="0"/>
              <a:t>2 </a:t>
            </a:r>
            <a:r>
              <a:rPr lang="en-US"/>
              <a:t>= </a:t>
            </a:r>
            <a:r>
              <a:rPr lang="en-US" smtClean="0"/>
              <a:t>2</a:t>
            </a:r>
            <a:r>
              <a:rPr lang="en-US"/>
              <a:t>   </a:t>
            </a:r>
            <a:r>
              <a:rPr lang="en-US" smtClean="0"/>
              <a:t>w</a:t>
            </a:r>
            <a:r>
              <a:rPr lang="en-US" baseline="-25000" smtClean="0"/>
              <a:t>3</a:t>
            </a:r>
            <a:r>
              <a:rPr lang="en-US" smtClean="0"/>
              <a:t> </a:t>
            </a:r>
            <a:r>
              <a:rPr lang="en-US"/>
              <a:t>= </a:t>
            </a:r>
            <a:r>
              <a:rPr lang="en-US" smtClean="0"/>
              <a:t>2,  threshold = 5</a:t>
            </a:r>
          </a:p>
          <a:p>
            <a:r>
              <a:rPr lang="en-US" smtClean="0"/>
              <a:t>Example 2: </a:t>
            </a:r>
            <a:r>
              <a:rPr lang="en-US"/>
              <a:t>w</a:t>
            </a:r>
            <a:r>
              <a:rPr lang="en-US" baseline="-25000"/>
              <a:t>1</a:t>
            </a:r>
            <a:r>
              <a:rPr lang="en-US"/>
              <a:t>= 6   w</a:t>
            </a:r>
            <a:r>
              <a:rPr lang="en-US" baseline="-25000"/>
              <a:t>2 </a:t>
            </a:r>
            <a:r>
              <a:rPr lang="en-US"/>
              <a:t>= 2   w</a:t>
            </a:r>
            <a:r>
              <a:rPr lang="en-US" baseline="-25000"/>
              <a:t>3</a:t>
            </a:r>
            <a:r>
              <a:rPr lang="en-US"/>
              <a:t> = 2,  threshold = </a:t>
            </a:r>
            <a:r>
              <a:rPr lang="en-US" smtClean="0"/>
              <a:t>3</a:t>
            </a:r>
            <a:endParaRPr lang="en-US"/>
          </a:p>
          <a:p>
            <a:endParaRPr lang="en-US" smtClean="0"/>
          </a:p>
        </p:txBody>
      </p:sp>
      <p:pic>
        <p:nvPicPr>
          <p:cNvPr id="8" name="Picture 7"/>
          <p:cNvPicPr>
            <a:picLocks noChangeAspect="1"/>
          </p:cNvPicPr>
          <p:nvPr/>
        </p:nvPicPr>
        <p:blipFill>
          <a:blip r:embed="rId3"/>
          <a:stretch>
            <a:fillRect/>
          </a:stretch>
        </p:blipFill>
        <p:spPr>
          <a:xfrm>
            <a:off x="37540" y="4286250"/>
            <a:ext cx="1543050" cy="1543050"/>
          </a:xfrm>
          <a:prstGeom prst="rect">
            <a:avLst/>
          </a:prstGeom>
        </p:spPr>
      </p:pic>
      <p:pic>
        <p:nvPicPr>
          <p:cNvPr id="10" name="Picture 9"/>
          <p:cNvPicPr>
            <a:picLocks noChangeAspect="1"/>
          </p:cNvPicPr>
          <p:nvPr/>
        </p:nvPicPr>
        <p:blipFill>
          <a:blip r:embed="rId4"/>
          <a:stretch>
            <a:fillRect/>
          </a:stretch>
        </p:blipFill>
        <p:spPr>
          <a:xfrm>
            <a:off x="1866340" y="4286250"/>
            <a:ext cx="2164993" cy="1543050"/>
          </a:xfrm>
          <a:prstGeom prst="rect">
            <a:avLst/>
          </a:prstGeom>
        </p:spPr>
      </p:pic>
      <p:pic>
        <p:nvPicPr>
          <p:cNvPr id="11" name="Picture 10"/>
          <p:cNvPicPr>
            <a:picLocks noChangeAspect="1"/>
          </p:cNvPicPr>
          <p:nvPr/>
        </p:nvPicPr>
        <p:blipFill>
          <a:blip r:embed="rId5"/>
          <a:stretch>
            <a:fillRect/>
          </a:stretch>
        </p:blipFill>
        <p:spPr>
          <a:xfrm>
            <a:off x="4301955" y="4286250"/>
            <a:ext cx="2135371" cy="1543050"/>
          </a:xfrm>
          <a:prstGeom prst="rect">
            <a:avLst/>
          </a:prstGeom>
        </p:spPr>
      </p:pic>
      <p:pic>
        <p:nvPicPr>
          <p:cNvPr id="12" name="Picture 11"/>
          <p:cNvPicPr>
            <a:picLocks noChangeAspect="1"/>
          </p:cNvPicPr>
          <p:nvPr/>
        </p:nvPicPr>
        <p:blipFill>
          <a:blip r:embed="rId6"/>
          <a:stretch>
            <a:fillRect/>
          </a:stretch>
        </p:blipFill>
        <p:spPr>
          <a:xfrm>
            <a:off x="6495490" y="4400550"/>
            <a:ext cx="2667000" cy="1314450"/>
          </a:xfrm>
          <a:prstGeom prst="rect">
            <a:avLst/>
          </a:prstGeom>
        </p:spPr>
      </p:pic>
    </p:spTree>
    <p:extLst>
      <p:ext uri="{BB962C8B-B14F-4D97-AF65-F5344CB8AC3E}">
        <p14:creationId xmlns:p14="http://schemas.microsoft.com/office/powerpoint/2010/main" val="15836949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304800" y="1943100"/>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a:t>A complex network of </a:t>
            </a:r>
            <a:r>
              <a:rPr lang="en-US" sz="2400" err="1"/>
              <a:t>perceptrons</a:t>
            </a:r>
            <a:r>
              <a:rPr lang="en-US" sz="2400"/>
              <a:t> could make quite subtle decisions:</a:t>
            </a:r>
          </a:p>
          <a:p>
            <a:endParaRPr lang="en-US" sz="2400"/>
          </a:p>
          <a:p>
            <a:endParaRPr lang="en-US" sz="2400"/>
          </a:p>
          <a:p>
            <a:endParaRPr lang="en-US" sz="2400"/>
          </a:p>
          <a:p>
            <a:endParaRPr lang="en-US" sz="2400"/>
          </a:p>
        </p:txBody>
      </p:sp>
      <p:sp>
        <p:nvSpPr>
          <p:cNvPr id="2" name="Title 1"/>
          <p:cNvSpPr>
            <a:spLocks noGrp="1"/>
          </p:cNvSpPr>
          <p:nvPr>
            <p:ph type="title"/>
          </p:nvPr>
        </p:nvSpPr>
        <p:spPr/>
        <p:txBody>
          <a:bodyPr/>
          <a:lstStyle/>
          <a:p>
            <a:r>
              <a:rPr lang="en-US" err="1"/>
              <a:t>Perceptrons</a:t>
            </a:r>
            <a:r>
              <a:rPr lang="en-US"/>
              <a:t> for decision making</a:t>
            </a:r>
          </a:p>
        </p:txBody>
      </p:sp>
      <p:pic>
        <p:nvPicPr>
          <p:cNvPr id="4" name="Content Placeholder 3"/>
          <p:cNvPicPr>
            <a:picLocks noGrp="1" noChangeAspect="1"/>
          </p:cNvPicPr>
          <p:nvPr>
            <p:ph idx="1"/>
          </p:nvPr>
        </p:nvPicPr>
        <p:blipFill>
          <a:blip r:embed="rId3"/>
          <a:stretch>
            <a:fillRect/>
          </a:stretch>
        </p:blipFill>
        <p:spPr>
          <a:xfrm>
            <a:off x="2000250" y="3028950"/>
            <a:ext cx="5143500" cy="2009775"/>
          </a:xfrm>
        </p:spPr>
      </p:pic>
      <p:sp>
        <p:nvSpPr>
          <p:cNvPr id="5" name="Rectangle 4"/>
          <p:cNvSpPr/>
          <p:nvPr/>
        </p:nvSpPr>
        <p:spPr>
          <a:xfrm>
            <a:off x="3200400" y="4896196"/>
            <a:ext cx="687624" cy="300082"/>
          </a:xfrm>
          <a:prstGeom prst="rect">
            <a:avLst/>
          </a:prstGeom>
        </p:spPr>
        <p:txBody>
          <a:bodyPr wrap="none">
            <a:spAutoFit/>
          </a:bodyPr>
          <a:lstStyle/>
          <a:p>
            <a:r>
              <a:rPr lang="en-US" sz="1350"/>
              <a:t>Layer 1</a:t>
            </a:r>
          </a:p>
        </p:txBody>
      </p:sp>
      <p:sp>
        <p:nvSpPr>
          <p:cNvPr id="13" name="Rectangle 12"/>
          <p:cNvSpPr/>
          <p:nvPr/>
        </p:nvSpPr>
        <p:spPr>
          <a:xfrm>
            <a:off x="4286250" y="5028532"/>
            <a:ext cx="687624" cy="300082"/>
          </a:xfrm>
          <a:prstGeom prst="rect">
            <a:avLst/>
          </a:prstGeom>
        </p:spPr>
        <p:txBody>
          <a:bodyPr wrap="none">
            <a:spAutoFit/>
          </a:bodyPr>
          <a:lstStyle/>
          <a:p>
            <a:r>
              <a:rPr lang="en-US" sz="1350"/>
              <a:t>Layer 2</a:t>
            </a:r>
          </a:p>
        </p:txBody>
      </p:sp>
      <p:sp>
        <p:nvSpPr>
          <p:cNvPr id="14" name="Rectangle 13"/>
          <p:cNvSpPr/>
          <p:nvPr/>
        </p:nvSpPr>
        <p:spPr>
          <a:xfrm>
            <a:off x="5486400" y="4229100"/>
            <a:ext cx="687624" cy="300082"/>
          </a:xfrm>
          <a:prstGeom prst="rect">
            <a:avLst/>
          </a:prstGeom>
        </p:spPr>
        <p:txBody>
          <a:bodyPr wrap="none">
            <a:spAutoFit/>
          </a:bodyPr>
          <a:lstStyle/>
          <a:p>
            <a:r>
              <a:rPr lang="en-US" sz="1350"/>
              <a:t>Layer 3</a:t>
            </a:r>
          </a:p>
        </p:txBody>
      </p:sp>
      <p:sp>
        <p:nvSpPr>
          <p:cNvPr id="6" name="TextBox 5"/>
          <p:cNvSpPr txBox="1"/>
          <p:nvPr/>
        </p:nvSpPr>
        <p:spPr>
          <a:xfrm>
            <a:off x="803225" y="5167033"/>
            <a:ext cx="2800350" cy="507831"/>
          </a:xfrm>
          <a:prstGeom prst="rect">
            <a:avLst/>
          </a:prstGeom>
          <a:noFill/>
        </p:spPr>
        <p:txBody>
          <a:bodyPr wrap="square" rtlCol="0">
            <a:spAutoFit/>
          </a:bodyPr>
          <a:lstStyle/>
          <a:p>
            <a:pPr algn="ctr"/>
            <a:r>
              <a:rPr lang="en-US" sz="1350"/>
              <a:t>1st layer makes 3 simple decisions</a:t>
            </a:r>
            <a:br>
              <a:rPr lang="en-US" sz="1350"/>
            </a:br>
            <a:r>
              <a:rPr lang="en-US" sz="1350"/>
              <a:t>by weighing the input evidence</a:t>
            </a:r>
          </a:p>
        </p:txBody>
      </p:sp>
      <p:sp>
        <p:nvSpPr>
          <p:cNvPr id="15" name="TextBox 14"/>
          <p:cNvSpPr txBox="1"/>
          <p:nvPr/>
        </p:nvSpPr>
        <p:spPr>
          <a:xfrm>
            <a:off x="4644040" y="5317162"/>
            <a:ext cx="2800350" cy="715581"/>
          </a:xfrm>
          <a:prstGeom prst="rect">
            <a:avLst/>
          </a:prstGeom>
          <a:noFill/>
        </p:spPr>
        <p:txBody>
          <a:bodyPr wrap="square" rtlCol="0">
            <a:spAutoFit/>
          </a:bodyPr>
          <a:lstStyle/>
          <a:p>
            <a:pPr algn="ctr"/>
            <a:r>
              <a:rPr lang="en-US" sz="1350"/>
              <a:t>2nd layer makes a decision by weighing up the results from the 1</a:t>
            </a:r>
            <a:r>
              <a:rPr lang="en-US" sz="1350" baseline="30000"/>
              <a:t>st</a:t>
            </a:r>
            <a:r>
              <a:rPr lang="en-US" sz="1350"/>
              <a:t> layer of decision-making</a:t>
            </a:r>
          </a:p>
        </p:txBody>
      </p:sp>
      <p:sp>
        <p:nvSpPr>
          <p:cNvPr id="16" name="TextBox 15"/>
          <p:cNvSpPr txBox="1"/>
          <p:nvPr/>
        </p:nvSpPr>
        <p:spPr>
          <a:xfrm>
            <a:off x="6044215" y="4412737"/>
            <a:ext cx="2800350" cy="507831"/>
          </a:xfrm>
          <a:prstGeom prst="rect">
            <a:avLst/>
          </a:prstGeom>
          <a:noFill/>
        </p:spPr>
        <p:txBody>
          <a:bodyPr wrap="square" rtlCol="0">
            <a:spAutoFit/>
          </a:bodyPr>
          <a:lstStyle/>
          <a:p>
            <a:pPr algn="ctr"/>
            <a:r>
              <a:rPr lang="en-US" sz="1350"/>
              <a:t>Complex decisions can be made by the perceptron in the third layer</a:t>
            </a:r>
          </a:p>
        </p:txBody>
      </p:sp>
    </p:spTree>
    <p:extLst>
      <p:ext uri="{BB962C8B-B14F-4D97-AF65-F5344CB8AC3E}">
        <p14:creationId xmlns:p14="http://schemas.microsoft.com/office/powerpoint/2010/main" val="114330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285750" y="1943100"/>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t>Two notational changes simplify the way that </a:t>
            </a:r>
            <a:r>
              <a:rPr lang="en-US" sz="2400" dirty="0" err="1"/>
              <a:t>perceptrons</a:t>
            </a:r>
            <a:r>
              <a:rPr lang="en-US" sz="2400" dirty="0"/>
              <a:t> are described. </a:t>
            </a:r>
          </a:p>
          <a:p>
            <a:r>
              <a:rPr lang="en-US" sz="2400" dirty="0"/>
              <a:t>The first change is to replace the weighted sum as a dot product</a:t>
            </a:r>
          </a:p>
          <a:p>
            <a:endParaRPr lang="en-US" sz="2400" dirty="0"/>
          </a:p>
          <a:p>
            <a:r>
              <a:rPr lang="en-US" sz="2400" dirty="0"/>
              <a:t>The second change is to move the threshold to the other side of the inequality, and to replace it by a </a:t>
            </a:r>
            <a:r>
              <a:rPr lang="en-US" sz="2400" i="1" dirty="0"/>
              <a:t>bias</a:t>
            </a:r>
            <a:r>
              <a:rPr lang="en-US" sz="2400" dirty="0"/>
              <a:t>, b≡−</a:t>
            </a:r>
            <a:r>
              <a:rPr lang="en-US" sz="2400" dirty="0" smtClean="0"/>
              <a:t>threshold</a:t>
            </a:r>
          </a:p>
          <a:p>
            <a:endParaRPr lang="en-US" sz="2400" dirty="0"/>
          </a:p>
          <a:p>
            <a:endParaRPr lang="en-US" sz="2400" dirty="0" smtClean="0"/>
          </a:p>
          <a:p>
            <a:endParaRPr lang="en-US" sz="2400" dirty="0"/>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a:t>Weights, bias and dot products</a:t>
            </a:r>
          </a:p>
        </p:txBody>
      </p:sp>
      <p:pic>
        <p:nvPicPr>
          <p:cNvPr id="4" name="Content Placeholder 3"/>
          <p:cNvPicPr>
            <a:picLocks noGrp="1" noChangeAspect="1"/>
          </p:cNvPicPr>
          <p:nvPr>
            <p:ph idx="1"/>
          </p:nvPr>
        </p:nvPicPr>
        <p:blipFill>
          <a:blip r:embed="rId3"/>
          <a:stretch>
            <a:fillRect/>
          </a:stretch>
        </p:blipFill>
        <p:spPr>
          <a:xfrm>
            <a:off x="5257800" y="4470780"/>
            <a:ext cx="3827391" cy="940561"/>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 y="4558774"/>
            <a:ext cx="4286250" cy="76457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6150" y="3257550"/>
            <a:ext cx="2171700" cy="400339"/>
          </a:xfrm>
          <a:prstGeom prst="rect">
            <a:avLst/>
          </a:prstGeom>
        </p:spPr>
      </p:pic>
    </p:spTree>
    <p:extLst>
      <p:ext uri="{BB962C8B-B14F-4D97-AF65-F5344CB8AC3E}">
        <p14:creationId xmlns:p14="http://schemas.microsoft.com/office/powerpoint/2010/main" val="6854613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Functions</a:t>
            </a:r>
            <a:endParaRPr lang="en-US" dirty="0"/>
          </a:p>
        </p:txBody>
      </p:sp>
      <p:sp>
        <p:nvSpPr>
          <p:cNvPr id="3" name="Content Placeholder 2"/>
          <p:cNvSpPr>
            <a:spLocks noGrp="1"/>
          </p:cNvSpPr>
          <p:nvPr>
            <p:ph idx="1"/>
          </p:nvPr>
        </p:nvSpPr>
        <p:spPr/>
        <p:txBody>
          <a:bodyPr/>
          <a:lstStyle/>
          <a:p>
            <a:r>
              <a:rPr lang="en-US" dirty="0" smtClean="0"/>
              <a:t>Instead of directly outputting </a:t>
            </a:r>
            <a:r>
              <a:rPr lang="en-US" i="1" dirty="0" smtClean="0"/>
              <a:t>z = </a:t>
            </a:r>
            <a:r>
              <a:rPr lang="mr-IN" i="1" dirty="0" err="1" smtClean="0"/>
              <a:t>w</a:t>
            </a:r>
            <a:r>
              <a:rPr lang="mr-IN" dirty="0" err="1" smtClean="0"/>
              <a:t>·</a:t>
            </a:r>
            <a:r>
              <a:rPr lang="mr-IN" i="1" dirty="0" err="1" smtClean="0"/>
              <a:t>x</a:t>
            </a:r>
            <a:r>
              <a:rPr lang="mr-IN" dirty="0" err="1" smtClean="0"/>
              <a:t>+</a:t>
            </a:r>
            <a:r>
              <a:rPr lang="mr-IN" i="1" dirty="0" err="1" smtClean="0"/>
              <a:t>b</a:t>
            </a:r>
            <a:r>
              <a:rPr lang="en-US" dirty="0" smtClean="0"/>
              <a:t>, which is a linear function of </a:t>
            </a:r>
            <a:r>
              <a:rPr lang="en-US" i="1" dirty="0" smtClean="0"/>
              <a:t>x</a:t>
            </a:r>
            <a:r>
              <a:rPr lang="en-US" dirty="0" smtClean="0"/>
              <a:t>, neuron units apply a non-linear function </a:t>
            </a:r>
            <a:r>
              <a:rPr lang="en-US" i="1" dirty="0" smtClean="0"/>
              <a:t>f</a:t>
            </a:r>
            <a:r>
              <a:rPr lang="en-US" dirty="0" smtClean="0"/>
              <a:t> to </a:t>
            </a:r>
            <a:r>
              <a:rPr lang="en-US" i="1" dirty="0" smtClean="0"/>
              <a:t>z.</a:t>
            </a:r>
          </a:p>
          <a:p>
            <a:r>
              <a:rPr lang="en-US" dirty="0" smtClean="0"/>
              <a:t>The output of this function is called the </a:t>
            </a:r>
            <a:r>
              <a:rPr lang="en-US" b="1" dirty="0" smtClean="0"/>
              <a:t>activation value</a:t>
            </a:r>
            <a:r>
              <a:rPr lang="en-US" dirty="0" smtClean="0"/>
              <a:t> for the unit, represented by the variable </a:t>
            </a:r>
            <a:r>
              <a:rPr lang="en-US" b="1" dirty="0" smtClean="0"/>
              <a:t>a</a:t>
            </a:r>
            <a:r>
              <a:rPr lang="en-US" dirty="0" smtClean="0"/>
              <a:t>.  The output of a neural network is called </a:t>
            </a:r>
            <a:r>
              <a:rPr lang="en-US" b="1" dirty="0" smtClean="0"/>
              <a:t>y, </a:t>
            </a:r>
            <a:r>
              <a:rPr lang="en-US" dirty="0" smtClean="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endParaRPr lang="is-IS" dirty="0" smtClean="0"/>
          </a:p>
          <a:p>
            <a:r>
              <a:rPr lang="is-IS" dirty="0" smtClean="0"/>
              <a:t>There are 3 commonly used non-linear functions used for </a:t>
            </a:r>
            <a:r>
              <a:rPr lang="is-IS" i="1" dirty="0" smtClean="0"/>
              <a:t>f:</a:t>
            </a:r>
            <a:br>
              <a:rPr lang="is-IS" i="1" dirty="0" smtClean="0"/>
            </a:br>
            <a:r>
              <a:rPr lang="is-IS" dirty="0" smtClean="0"/>
              <a:t>The </a:t>
            </a:r>
            <a:r>
              <a:rPr lang="is-IS" b="1" dirty="0" smtClean="0"/>
              <a:t>sigmoid</a:t>
            </a:r>
            <a:r>
              <a:rPr lang="is-IS" dirty="0" smtClean="0"/>
              <a:t> function</a:t>
            </a:r>
            <a:br>
              <a:rPr lang="is-IS" dirty="0" smtClean="0"/>
            </a:br>
            <a:r>
              <a:rPr lang="is-IS" dirty="0" smtClean="0"/>
              <a:t>The </a:t>
            </a:r>
            <a:r>
              <a:rPr lang="is-IS" b="1" dirty="0" smtClean="0"/>
              <a:t>tanh</a:t>
            </a:r>
            <a:r>
              <a:rPr lang="is-IS" dirty="0" smtClean="0"/>
              <a:t> function</a:t>
            </a:r>
            <a:br>
              <a:rPr lang="is-IS" dirty="0" smtClean="0"/>
            </a:br>
            <a:r>
              <a:rPr lang="is-IS" dirty="0" smtClean="0"/>
              <a:t>The </a:t>
            </a:r>
            <a:r>
              <a:rPr lang="is-IS" b="1" dirty="0" smtClean="0"/>
              <a:t>rectified linear unit ReLU</a:t>
            </a:r>
            <a:endParaRPr lang="is-IS" b="1" dirty="0"/>
          </a:p>
          <a:p>
            <a:endParaRPr lang="en-US" i="1" dirty="0"/>
          </a:p>
        </p:txBody>
      </p:sp>
      <p:pic>
        <p:nvPicPr>
          <p:cNvPr id="4" name="Picture 3"/>
          <p:cNvPicPr>
            <a:picLocks noChangeAspect="1"/>
          </p:cNvPicPr>
          <p:nvPr/>
        </p:nvPicPr>
        <p:blipFill>
          <a:blip r:embed="rId2"/>
          <a:stretch>
            <a:fillRect/>
          </a:stretch>
        </p:blipFill>
        <p:spPr>
          <a:xfrm>
            <a:off x="4419600" y="4495800"/>
            <a:ext cx="4354607" cy="2209800"/>
          </a:xfrm>
          <a:prstGeom prst="rect">
            <a:avLst/>
          </a:prstGeom>
        </p:spPr>
      </p:pic>
      <p:sp>
        <p:nvSpPr>
          <p:cNvPr id="5" name="Rectangle 4"/>
          <p:cNvSpPr/>
          <p:nvPr/>
        </p:nvSpPr>
        <p:spPr>
          <a:xfrm>
            <a:off x="6400800" y="6076304"/>
            <a:ext cx="2172390"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49145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Functions</a:t>
            </a:r>
            <a:endParaRPr lang="en-US" dirty="0"/>
          </a:p>
        </p:txBody>
      </p:sp>
      <p:pic>
        <p:nvPicPr>
          <p:cNvPr id="4" name="Picture 3"/>
          <p:cNvPicPr>
            <a:picLocks noChangeAspect="1"/>
          </p:cNvPicPr>
          <p:nvPr/>
        </p:nvPicPr>
        <p:blipFill>
          <a:blip r:embed="rId3"/>
          <a:stretch>
            <a:fillRect/>
          </a:stretch>
        </p:blipFill>
        <p:spPr>
          <a:xfrm>
            <a:off x="685800" y="1905000"/>
            <a:ext cx="4354607" cy="2209800"/>
          </a:xfrm>
          <a:prstGeom prst="rect">
            <a:avLst/>
          </a:prstGeom>
        </p:spPr>
      </p:pic>
      <p:sp>
        <p:nvSpPr>
          <p:cNvPr id="5" name="Rectangle 4"/>
          <p:cNvSpPr/>
          <p:nvPr/>
        </p:nvSpPr>
        <p:spPr>
          <a:xfrm>
            <a:off x="2743200" y="3505200"/>
            <a:ext cx="2172390"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5421395" y="1772166"/>
            <a:ext cx="3352824" cy="2266434"/>
          </a:xfrm>
          <a:prstGeom prst="rect">
            <a:avLst/>
          </a:prstGeom>
        </p:spPr>
      </p:pic>
      <p:sp>
        <p:nvSpPr>
          <p:cNvPr id="7" name="Rectangle 6"/>
          <p:cNvSpPr/>
          <p:nvPr/>
        </p:nvSpPr>
        <p:spPr>
          <a:xfrm>
            <a:off x="7848600" y="3475892"/>
            <a:ext cx="623440" cy="369332"/>
          </a:xfrm>
          <a:prstGeom prst="rect">
            <a:avLst/>
          </a:prstGeom>
        </p:spPr>
        <p:txBody>
          <a:bodyPr wrap="none">
            <a:spAutoFit/>
          </a:bodyPr>
          <a:lstStyle/>
          <a:p>
            <a:r>
              <a:rPr lang="is-IS" b="1" dirty="0" smtClean="0"/>
              <a:t>tanh</a:t>
            </a:r>
            <a:endParaRPr lang="en-US" b="1" dirty="0"/>
          </a:p>
        </p:txBody>
      </p:sp>
      <p:pic>
        <p:nvPicPr>
          <p:cNvPr id="8" name="Picture 7"/>
          <p:cNvPicPr>
            <a:picLocks noChangeAspect="1"/>
          </p:cNvPicPr>
          <p:nvPr/>
        </p:nvPicPr>
        <p:blipFill>
          <a:blip r:embed="rId5"/>
          <a:stretch>
            <a:fillRect/>
          </a:stretch>
        </p:blipFill>
        <p:spPr>
          <a:xfrm>
            <a:off x="2743200" y="4206239"/>
            <a:ext cx="4118627" cy="2642969"/>
          </a:xfrm>
          <a:prstGeom prst="rect">
            <a:avLst/>
          </a:prstGeom>
        </p:spPr>
      </p:pic>
      <p:sp>
        <p:nvSpPr>
          <p:cNvPr id="9" name="Rectangle 8"/>
          <p:cNvSpPr/>
          <p:nvPr/>
        </p:nvSpPr>
        <p:spPr>
          <a:xfrm>
            <a:off x="5867400" y="6148084"/>
            <a:ext cx="669671" cy="369332"/>
          </a:xfrm>
          <a:prstGeom prst="rect">
            <a:avLst/>
          </a:prstGeom>
        </p:spPr>
        <p:txBody>
          <a:bodyPr wrap="none">
            <a:spAutoFit/>
          </a:bodyPr>
          <a:lstStyle/>
          <a:p>
            <a:r>
              <a:rPr lang="is-IS" b="1" dirty="0" smtClean="0"/>
              <a:t>ReLU</a:t>
            </a:r>
            <a:endParaRPr lang="en-US" dirty="0"/>
          </a:p>
        </p:txBody>
      </p:sp>
    </p:spTree>
    <p:extLst>
      <p:ext uri="{BB962C8B-B14F-4D97-AF65-F5344CB8AC3E}">
        <p14:creationId xmlns:p14="http://schemas.microsoft.com/office/powerpoint/2010/main" val="4528028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Decision making OR logical functions</a:t>
            </a:r>
            <a:endParaRPr lang="en-US"/>
          </a:p>
        </p:txBody>
      </p:sp>
      <p:sp>
        <p:nvSpPr>
          <p:cNvPr id="3" name="Content Placeholder 2"/>
          <p:cNvSpPr>
            <a:spLocks noGrp="1"/>
          </p:cNvSpPr>
          <p:nvPr>
            <p:ph idx="1"/>
          </p:nvPr>
        </p:nvSpPr>
        <p:spPr/>
        <p:txBody>
          <a:bodyPr/>
          <a:lstStyle/>
          <a:p>
            <a:r>
              <a:rPr lang="en-US" dirty="0" err="1"/>
              <a:t>P</a:t>
            </a:r>
            <a:r>
              <a:rPr lang="en-US" dirty="0" err="1" smtClean="0"/>
              <a:t>erceptrons</a:t>
            </a:r>
            <a:r>
              <a:rPr lang="en-US" dirty="0" smtClean="0"/>
              <a:t> </a:t>
            </a:r>
            <a:r>
              <a:rPr lang="en-US" dirty="0"/>
              <a:t>can </a:t>
            </a:r>
            <a:r>
              <a:rPr lang="en-US" dirty="0" smtClean="0"/>
              <a:t>be used is to compute logical functions like AND, OR and NAND</a:t>
            </a:r>
          </a:p>
          <a:p>
            <a:r>
              <a:rPr lang="en-US" dirty="0" smtClean="0"/>
              <a:t>Example:</a:t>
            </a:r>
          </a:p>
        </p:txBody>
      </p:sp>
      <p:pic>
        <p:nvPicPr>
          <p:cNvPr id="8" name="Picture 7"/>
          <p:cNvPicPr>
            <a:picLocks noChangeAspect="1"/>
          </p:cNvPicPr>
          <p:nvPr/>
        </p:nvPicPr>
        <p:blipFill>
          <a:blip r:embed="rId3"/>
          <a:stretch>
            <a:fillRect/>
          </a:stretch>
        </p:blipFill>
        <p:spPr>
          <a:xfrm>
            <a:off x="1752600" y="3505200"/>
            <a:ext cx="6367780" cy="1752600"/>
          </a:xfrm>
          <a:prstGeom prst="rect">
            <a:avLst/>
          </a:prstGeom>
        </p:spPr>
      </p:pic>
    </p:spTree>
    <p:extLst>
      <p:ext uri="{BB962C8B-B14F-4D97-AF65-F5344CB8AC3E}">
        <p14:creationId xmlns:p14="http://schemas.microsoft.com/office/powerpoint/2010/main" val="10162373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Logical functions</a:t>
            </a:r>
            <a:endParaRPr lang="en-US"/>
          </a:p>
        </p:txBody>
      </p:sp>
      <p:sp>
        <p:nvSpPr>
          <p:cNvPr id="3" name="Content Placeholder 2"/>
          <p:cNvSpPr>
            <a:spLocks noGrp="1"/>
          </p:cNvSpPr>
          <p:nvPr>
            <p:ph idx="1"/>
          </p:nvPr>
        </p:nvSpPr>
        <p:spPr/>
        <p:txBody>
          <a:bodyPr/>
          <a:lstStyle/>
          <a:p>
            <a:r>
              <a:rPr lang="en-US"/>
              <a:t>N</a:t>
            </a:r>
            <a:r>
              <a:rPr lang="en-US" smtClean="0"/>
              <a:t>etworks </a:t>
            </a:r>
            <a:r>
              <a:rPr lang="en-US"/>
              <a:t>of </a:t>
            </a:r>
            <a:r>
              <a:rPr lang="en-US" err="1"/>
              <a:t>perceptrons</a:t>
            </a:r>
            <a:r>
              <a:rPr lang="en-US"/>
              <a:t> to compute </a:t>
            </a:r>
            <a:r>
              <a:rPr lang="en-US" i="1"/>
              <a:t>any</a:t>
            </a:r>
            <a:r>
              <a:rPr lang="en-US"/>
              <a:t> logical </a:t>
            </a:r>
            <a:r>
              <a:rPr lang="en-US" smtClean="0"/>
              <a:t>function</a:t>
            </a:r>
          </a:p>
          <a:p>
            <a:r>
              <a:rPr lang="en-US"/>
              <a:t>W</a:t>
            </a:r>
            <a:r>
              <a:rPr lang="en-US" smtClean="0"/>
              <a:t>e </a:t>
            </a:r>
            <a:r>
              <a:rPr lang="en-US"/>
              <a:t>can build any computation up out of NAND </a:t>
            </a:r>
            <a:r>
              <a:rPr lang="en-US" smtClean="0"/>
              <a:t>gates.  </a:t>
            </a:r>
          </a:p>
          <a:p>
            <a:r>
              <a:rPr lang="en-US" smtClean="0"/>
              <a:t>For example, a circuit which adds two bits x</a:t>
            </a:r>
            <a:r>
              <a:rPr lang="en-US" baseline="-25000" smtClean="0"/>
              <a:t>1</a:t>
            </a:r>
            <a:r>
              <a:rPr lang="en-US" smtClean="0"/>
              <a:t> and x</a:t>
            </a:r>
            <a:r>
              <a:rPr lang="en-US" baseline="-25000" smtClean="0"/>
              <a:t>2</a:t>
            </a:r>
            <a:endParaRPr lang="en-US" smtClean="0"/>
          </a:p>
        </p:txBody>
      </p:sp>
      <p:pic>
        <p:nvPicPr>
          <p:cNvPr id="8" name="Picture 7"/>
          <p:cNvPicPr>
            <a:picLocks noChangeAspect="1"/>
          </p:cNvPicPr>
          <p:nvPr/>
        </p:nvPicPr>
        <p:blipFill>
          <a:blip r:embed="rId3"/>
          <a:stretch>
            <a:fillRect/>
          </a:stretch>
        </p:blipFill>
        <p:spPr>
          <a:xfrm>
            <a:off x="114300" y="4000500"/>
            <a:ext cx="3885100" cy="1200150"/>
          </a:xfrm>
          <a:prstGeom prst="rect">
            <a:avLst/>
          </a:prstGeom>
        </p:spPr>
      </p:pic>
      <p:pic>
        <p:nvPicPr>
          <p:cNvPr id="9" name="Picture 8"/>
          <p:cNvPicPr>
            <a:picLocks noChangeAspect="1"/>
          </p:cNvPicPr>
          <p:nvPr/>
        </p:nvPicPr>
        <p:blipFill>
          <a:blip r:embed="rId4"/>
          <a:stretch>
            <a:fillRect/>
          </a:stretch>
        </p:blipFill>
        <p:spPr>
          <a:xfrm>
            <a:off x="4514850" y="3678437"/>
            <a:ext cx="4486275" cy="1990725"/>
          </a:xfrm>
          <a:prstGeom prst="rect">
            <a:avLst/>
          </a:prstGeom>
        </p:spPr>
      </p:pic>
      <p:sp>
        <p:nvSpPr>
          <p:cNvPr id="10" name="TextBox 9"/>
          <p:cNvSpPr txBox="1"/>
          <p:nvPr/>
        </p:nvSpPr>
        <p:spPr>
          <a:xfrm>
            <a:off x="5446748" y="5732155"/>
            <a:ext cx="3111366" cy="300082"/>
          </a:xfrm>
          <a:prstGeom prst="rect">
            <a:avLst/>
          </a:prstGeom>
          <a:noFill/>
        </p:spPr>
        <p:txBody>
          <a:bodyPr wrap="none" rtlCol="0">
            <a:spAutoFit/>
          </a:bodyPr>
          <a:lstStyle/>
          <a:p>
            <a:pPr algn="ctr"/>
            <a:r>
              <a:rPr lang="en-US" sz="1350"/>
              <a:t>All unlabeled weights are -2, all biases =3.</a:t>
            </a:r>
          </a:p>
        </p:txBody>
      </p:sp>
    </p:spTree>
    <p:extLst>
      <p:ext uri="{BB962C8B-B14F-4D97-AF65-F5344CB8AC3E}">
        <p14:creationId xmlns:p14="http://schemas.microsoft.com/office/powerpoint/2010/main" val="5247614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XOR problem</a:t>
            </a:r>
            <a:endParaRPr lang="en-US" dirty="0"/>
          </a:p>
        </p:txBody>
      </p:sp>
      <p:sp>
        <p:nvSpPr>
          <p:cNvPr id="3" name="Content Placeholder 2"/>
          <p:cNvSpPr>
            <a:spLocks noGrp="1"/>
          </p:cNvSpPr>
          <p:nvPr>
            <p:ph idx="1"/>
          </p:nvPr>
        </p:nvSpPr>
        <p:spPr/>
        <p:txBody>
          <a:bodyPr/>
          <a:lstStyle/>
          <a:p>
            <a:r>
              <a:rPr lang="en-US" dirty="0" smtClean="0"/>
              <a:t>A single neural unit cannot be used to compute the XOR function</a:t>
            </a:r>
            <a:endParaRPr lang="en-US" dirty="0"/>
          </a:p>
        </p:txBody>
      </p:sp>
      <p:pic>
        <p:nvPicPr>
          <p:cNvPr id="4" name="Picture 3"/>
          <p:cNvPicPr>
            <a:picLocks noChangeAspect="1"/>
          </p:cNvPicPr>
          <p:nvPr/>
        </p:nvPicPr>
        <p:blipFill>
          <a:blip r:embed="rId2"/>
          <a:stretch>
            <a:fillRect/>
          </a:stretch>
        </p:blipFill>
        <p:spPr>
          <a:xfrm>
            <a:off x="1614848" y="2819400"/>
            <a:ext cx="5960022" cy="2457450"/>
          </a:xfrm>
          <a:prstGeom prst="rect">
            <a:avLst/>
          </a:prstGeom>
        </p:spPr>
      </p:pic>
    </p:spTree>
    <p:extLst>
      <p:ext uri="{BB962C8B-B14F-4D97-AF65-F5344CB8AC3E}">
        <p14:creationId xmlns:p14="http://schemas.microsoft.com/office/powerpoint/2010/main" val="11542268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XOR Problem</a:t>
            </a:r>
            <a:endParaRPr lang="en-US" dirty="0"/>
          </a:p>
        </p:txBody>
      </p:sp>
      <p:pic>
        <p:nvPicPr>
          <p:cNvPr id="4" name="Content Placeholder 3"/>
          <p:cNvPicPr>
            <a:picLocks noGrp="1" noChangeAspect="1"/>
          </p:cNvPicPr>
          <p:nvPr>
            <p:ph idx="1"/>
          </p:nvPr>
        </p:nvPicPr>
        <p:blipFill>
          <a:blip r:embed="rId3"/>
          <a:stretch>
            <a:fillRect/>
          </a:stretch>
        </p:blipFill>
        <p:spPr>
          <a:xfrm>
            <a:off x="571341" y="2438400"/>
            <a:ext cx="7795419" cy="2893145"/>
          </a:xfrm>
          <a:prstGeom prst="rect">
            <a:avLst/>
          </a:prstGeom>
        </p:spPr>
      </p:pic>
    </p:spTree>
    <p:extLst>
      <p:ext uri="{BB962C8B-B14F-4D97-AF65-F5344CB8AC3E}">
        <p14:creationId xmlns:p14="http://schemas.microsoft.com/office/powerpoint/2010/main" val="6976528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XOR Solution</a:t>
            </a:r>
            <a:endParaRPr lang="en-US" dirty="0"/>
          </a:p>
        </p:txBody>
      </p:sp>
      <p:pic>
        <p:nvPicPr>
          <p:cNvPr id="4" name="Content Placeholder 3"/>
          <p:cNvPicPr>
            <a:picLocks noGrp="1" noChangeAspect="1"/>
          </p:cNvPicPr>
          <p:nvPr>
            <p:ph idx="1"/>
          </p:nvPr>
        </p:nvPicPr>
        <p:blipFill>
          <a:blip r:embed="rId3"/>
          <a:stretch>
            <a:fillRect/>
          </a:stretch>
        </p:blipFill>
        <p:spPr>
          <a:xfrm>
            <a:off x="2173772" y="2362200"/>
            <a:ext cx="5621064" cy="3276600"/>
          </a:xfrm>
          <a:prstGeom prst="rect">
            <a:avLst/>
          </a:prstGeom>
        </p:spPr>
      </p:pic>
    </p:spTree>
    <p:extLst>
      <p:ext uri="{BB962C8B-B14F-4D97-AF65-F5344CB8AC3E}">
        <p14:creationId xmlns:p14="http://schemas.microsoft.com/office/powerpoint/2010/main" val="12990550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sp>
        <p:nvSpPr>
          <p:cNvPr id="3" name="Content Placeholder 2"/>
          <p:cNvSpPr>
            <a:spLocks noGrp="1"/>
          </p:cNvSpPr>
          <p:nvPr>
            <p:ph idx="1"/>
          </p:nvPr>
        </p:nvSpPr>
        <p:spPr/>
        <p:txBody>
          <a:bodyPr/>
          <a:lstStyle/>
          <a:p>
            <a:r>
              <a:rPr lang="en-US"/>
              <a:t>The building block of a neural network is a single computational unit. A unit takes a set of real valued numbers as input, performs some computation.</a:t>
            </a:r>
          </a:p>
          <a:p>
            <a:endParaRPr lang="en-US"/>
          </a:p>
        </p:txBody>
      </p:sp>
      <p:pic>
        <p:nvPicPr>
          <p:cNvPr id="4" name="Picture 3"/>
          <p:cNvPicPr>
            <a:picLocks noChangeAspect="1"/>
          </p:cNvPicPr>
          <p:nvPr/>
        </p:nvPicPr>
        <p:blipFill>
          <a:blip r:embed="rId2"/>
          <a:stretch>
            <a:fillRect/>
          </a:stretch>
        </p:blipFill>
        <p:spPr>
          <a:xfrm>
            <a:off x="2362200" y="2438400"/>
            <a:ext cx="4146550" cy="3701283"/>
          </a:xfrm>
          <a:prstGeom prst="rect">
            <a:avLst/>
          </a:prstGeom>
        </p:spPr>
      </p:pic>
    </p:spTree>
    <p:extLst>
      <p:ext uri="{BB962C8B-B14F-4D97-AF65-F5344CB8AC3E}">
        <p14:creationId xmlns:p14="http://schemas.microsoft.com/office/powerpoint/2010/main" val="14117937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XOR Solution</a:t>
            </a:r>
            <a:endParaRPr lang="en-US" dirty="0"/>
          </a:p>
        </p:txBody>
      </p:sp>
      <p:pic>
        <p:nvPicPr>
          <p:cNvPr id="5" name="Picture 4"/>
          <p:cNvPicPr>
            <a:picLocks noChangeAspect="1"/>
          </p:cNvPicPr>
          <p:nvPr/>
        </p:nvPicPr>
        <p:blipFill>
          <a:blip r:embed="rId3"/>
          <a:stretch>
            <a:fillRect/>
          </a:stretch>
        </p:blipFill>
        <p:spPr>
          <a:xfrm>
            <a:off x="822960" y="2362200"/>
            <a:ext cx="7725376" cy="3606800"/>
          </a:xfrm>
          <a:prstGeom prst="rect">
            <a:avLst/>
          </a:prstGeom>
        </p:spPr>
      </p:pic>
      <p:cxnSp>
        <p:nvCxnSpPr>
          <p:cNvPr id="7" name="Straight Connector 6"/>
          <p:cNvCxnSpPr/>
          <p:nvPr/>
        </p:nvCxnSpPr>
        <p:spPr>
          <a:xfrm flipV="1">
            <a:off x="5334000" y="3200400"/>
            <a:ext cx="3214336" cy="160020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4701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Power of </a:t>
            </a:r>
            <a:r>
              <a:rPr lang="en-US" err="1"/>
              <a:t>P</a:t>
            </a:r>
            <a:r>
              <a:rPr lang="en-US" err="1" smtClean="0"/>
              <a:t>erceptrons</a:t>
            </a:r>
            <a:endParaRPr lang="en-US"/>
          </a:p>
        </p:txBody>
      </p:sp>
      <p:sp>
        <p:nvSpPr>
          <p:cNvPr id="3" name="Content Placeholder 2"/>
          <p:cNvSpPr>
            <a:spLocks noGrp="1"/>
          </p:cNvSpPr>
          <p:nvPr>
            <p:ph idx="1"/>
          </p:nvPr>
        </p:nvSpPr>
        <p:spPr/>
        <p:txBody>
          <a:bodyPr/>
          <a:lstStyle/>
          <a:p>
            <a:r>
              <a:rPr lang="en-US" dirty="0" smtClean="0"/>
              <a:t>Networks of </a:t>
            </a:r>
            <a:r>
              <a:rPr lang="en-US" dirty="0" err="1" smtClean="0"/>
              <a:t>Perceptrons</a:t>
            </a:r>
            <a:r>
              <a:rPr lang="en-US" dirty="0" smtClean="0"/>
              <a:t> </a:t>
            </a:r>
            <a:r>
              <a:rPr lang="en-US" dirty="0"/>
              <a:t>are </a:t>
            </a:r>
            <a:r>
              <a:rPr lang="en-US" dirty="0" smtClean="0"/>
              <a:t>universal </a:t>
            </a:r>
            <a:r>
              <a:rPr lang="en-US" dirty="0"/>
              <a:t>for </a:t>
            </a:r>
            <a:r>
              <a:rPr lang="en-US" dirty="0" smtClean="0"/>
              <a:t>computation, like </a:t>
            </a:r>
            <a:r>
              <a:rPr lang="en-US" dirty="0"/>
              <a:t>NAND </a:t>
            </a:r>
            <a:r>
              <a:rPr lang="en-US" dirty="0" smtClean="0"/>
              <a:t>gates</a:t>
            </a:r>
          </a:p>
          <a:p>
            <a:r>
              <a:rPr lang="en-US" dirty="0" err="1"/>
              <a:t>P</a:t>
            </a:r>
            <a:r>
              <a:rPr lang="en-US" dirty="0" err="1" smtClean="0"/>
              <a:t>erceptrons</a:t>
            </a:r>
            <a:r>
              <a:rPr lang="en-US" dirty="0" smtClean="0"/>
              <a:t> </a:t>
            </a:r>
            <a:r>
              <a:rPr lang="en-US" dirty="0"/>
              <a:t>can be as powerful as any other computing </a:t>
            </a:r>
            <a:r>
              <a:rPr lang="en-US" dirty="0" smtClean="0"/>
              <a:t>device!</a:t>
            </a:r>
          </a:p>
          <a:p>
            <a:endParaRPr lang="en-US" dirty="0"/>
          </a:p>
          <a:p>
            <a:r>
              <a:rPr lang="en-US" dirty="0"/>
              <a:t>W</a:t>
            </a:r>
            <a:r>
              <a:rPr lang="en-US" dirty="0" smtClean="0"/>
              <a:t>e </a:t>
            </a:r>
            <a:r>
              <a:rPr lang="en-US" dirty="0"/>
              <a:t>can devise </a:t>
            </a:r>
            <a:r>
              <a:rPr lang="en-US" i="1" dirty="0"/>
              <a:t>learning algorithms</a:t>
            </a:r>
            <a:r>
              <a:rPr lang="en-US" dirty="0"/>
              <a:t> </a:t>
            </a:r>
            <a:r>
              <a:rPr lang="en-US" dirty="0" smtClean="0"/>
              <a:t>to automatically </a:t>
            </a:r>
            <a:r>
              <a:rPr lang="en-US" dirty="0"/>
              <a:t>tune the weights and biases of a network of artificial </a:t>
            </a:r>
            <a:r>
              <a:rPr lang="en-US" dirty="0" smtClean="0"/>
              <a:t>neurons</a:t>
            </a:r>
          </a:p>
          <a:p>
            <a:r>
              <a:rPr lang="en-US" dirty="0" smtClean="0"/>
              <a:t>Instead of laying </a:t>
            </a:r>
            <a:r>
              <a:rPr lang="en-US" dirty="0"/>
              <a:t>out a circuit of NAND and other gates, </a:t>
            </a:r>
            <a:r>
              <a:rPr lang="en-US" dirty="0" smtClean="0"/>
              <a:t>neural </a:t>
            </a:r>
            <a:r>
              <a:rPr lang="en-US" dirty="0"/>
              <a:t>networks can simply learn to solve problems</a:t>
            </a:r>
            <a:endParaRPr lang="en-US" dirty="0" smtClean="0"/>
          </a:p>
        </p:txBody>
      </p:sp>
    </p:spTree>
    <p:extLst>
      <p:ext uri="{BB962C8B-B14F-4D97-AF65-F5344CB8AC3E}">
        <p14:creationId xmlns:p14="http://schemas.microsoft.com/office/powerpoint/2010/main" val="727200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Feed-Forward Neural Network</a:t>
            </a:r>
            <a:endParaRPr lang="en-US" dirty="0"/>
          </a:p>
        </p:txBody>
      </p:sp>
      <p:sp>
        <p:nvSpPr>
          <p:cNvPr id="3" name="Content Placeholder 2"/>
          <p:cNvSpPr>
            <a:spLocks noGrp="1"/>
          </p:cNvSpPr>
          <p:nvPr>
            <p:ph idx="1"/>
          </p:nvPr>
        </p:nvSpPr>
        <p:spPr/>
        <p:txBody>
          <a:bodyPr/>
          <a:lstStyle/>
          <a:p>
            <a:r>
              <a:rPr lang="en-US" dirty="0" smtClean="0"/>
              <a:t>The simplest kind of is the </a:t>
            </a:r>
            <a:r>
              <a:rPr lang="en-US" b="1" dirty="0"/>
              <a:t>Feed-Forward Neural </a:t>
            </a:r>
            <a:r>
              <a:rPr lang="en-US" b="1" dirty="0" smtClean="0"/>
              <a:t>Network</a:t>
            </a:r>
          </a:p>
          <a:p>
            <a:r>
              <a:rPr lang="en-US" b="1" dirty="0" smtClean="0"/>
              <a:t>Multilayer</a:t>
            </a:r>
            <a:r>
              <a:rPr lang="en-US" dirty="0" smtClean="0"/>
              <a:t> network, all units are usually </a:t>
            </a:r>
            <a:r>
              <a:rPr lang="en-US" b="1" dirty="0" smtClean="0"/>
              <a:t>fully-connected</a:t>
            </a:r>
            <a:r>
              <a:rPr lang="en-US" dirty="0" smtClean="0"/>
              <a:t>, and </a:t>
            </a:r>
            <a:r>
              <a:rPr lang="en-US" b="1" dirty="0" smtClean="0"/>
              <a:t>no cycles</a:t>
            </a:r>
            <a:r>
              <a:rPr lang="en-US" dirty="0" smtClean="0"/>
              <a:t>.</a:t>
            </a:r>
          </a:p>
          <a:p>
            <a:r>
              <a:rPr lang="en-US" dirty="0" smtClean="0"/>
              <a:t>The </a:t>
            </a:r>
            <a:r>
              <a:rPr lang="en-US" dirty="0"/>
              <a:t>outputs from </a:t>
            </a:r>
            <a:r>
              <a:rPr lang="en-US" dirty="0" smtClean="0"/>
              <a:t>each </a:t>
            </a:r>
            <a:r>
              <a:rPr lang="en-US" dirty="0"/>
              <a:t>layer are passed to units in the next higher layer, and no outputs are passed back to lower layers. </a:t>
            </a:r>
            <a:endParaRPr lang="en-US" dirty="0"/>
          </a:p>
          <a:p>
            <a:endParaRPr lang="en-US" dirty="0"/>
          </a:p>
        </p:txBody>
      </p:sp>
      <p:pic>
        <p:nvPicPr>
          <p:cNvPr id="4" name="Picture 3"/>
          <p:cNvPicPr>
            <a:picLocks noChangeAspect="1"/>
          </p:cNvPicPr>
          <p:nvPr/>
        </p:nvPicPr>
        <p:blipFill>
          <a:blip r:embed="rId3"/>
          <a:stretch>
            <a:fillRect/>
          </a:stretch>
        </p:blipFill>
        <p:spPr>
          <a:xfrm>
            <a:off x="914400" y="3654669"/>
            <a:ext cx="5425029" cy="2971799"/>
          </a:xfrm>
          <a:prstGeom prst="rect">
            <a:avLst/>
          </a:prstGeom>
        </p:spPr>
      </p:pic>
      <p:sp>
        <p:nvSpPr>
          <p:cNvPr id="5" name="TextBox 4"/>
          <p:cNvSpPr txBox="1"/>
          <p:nvPr/>
        </p:nvSpPr>
        <p:spPr>
          <a:xfrm>
            <a:off x="6705600" y="6257136"/>
            <a:ext cx="2107244" cy="369332"/>
          </a:xfrm>
          <a:prstGeom prst="rect">
            <a:avLst/>
          </a:prstGeom>
          <a:noFill/>
        </p:spPr>
        <p:txBody>
          <a:bodyPr wrap="none" rtlCol="0">
            <a:spAutoFit/>
          </a:bodyPr>
          <a:lstStyle/>
          <a:p>
            <a:r>
              <a:rPr lang="en-US" dirty="0" smtClean="0"/>
              <a:t>Layer 0 (input layer) </a:t>
            </a:r>
            <a:endParaRPr lang="en-US" dirty="0"/>
          </a:p>
        </p:txBody>
      </p:sp>
      <p:sp>
        <p:nvSpPr>
          <p:cNvPr id="6" name="TextBox 5"/>
          <p:cNvSpPr txBox="1"/>
          <p:nvPr/>
        </p:nvSpPr>
        <p:spPr>
          <a:xfrm>
            <a:off x="6682175" y="4803446"/>
            <a:ext cx="2267544" cy="369332"/>
          </a:xfrm>
          <a:prstGeom prst="rect">
            <a:avLst/>
          </a:prstGeom>
          <a:noFill/>
        </p:spPr>
        <p:txBody>
          <a:bodyPr wrap="none" rtlCol="0">
            <a:spAutoFit/>
          </a:bodyPr>
          <a:lstStyle/>
          <a:p>
            <a:r>
              <a:rPr lang="en-US" dirty="0" smtClean="0"/>
              <a:t>Layer </a:t>
            </a:r>
            <a:r>
              <a:rPr lang="en-US" smtClean="0"/>
              <a:t>1 (hidden layer</a:t>
            </a:r>
            <a:r>
              <a:rPr lang="en-US" dirty="0" smtClean="0"/>
              <a:t>) </a:t>
            </a:r>
            <a:endParaRPr lang="en-US" dirty="0"/>
          </a:p>
        </p:txBody>
      </p:sp>
      <p:sp>
        <p:nvSpPr>
          <p:cNvPr id="7" name="TextBox 6"/>
          <p:cNvSpPr txBox="1"/>
          <p:nvPr/>
        </p:nvSpPr>
        <p:spPr>
          <a:xfrm>
            <a:off x="6625450" y="3676740"/>
            <a:ext cx="2253117" cy="369332"/>
          </a:xfrm>
          <a:prstGeom prst="rect">
            <a:avLst/>
          </a:prstGeom>
          <a:noFill/>
        </p:spPr>
        <p:txBody>
          <a:bodyPr wrap="none" rtlCol="0">
            <a:spAutoFit/>
          </a:bodyPr>
          <a:lstStyle/>
          <a:p>
            <a:r>
              <a:rPr lang="en-US" dirty="0" smtClean="0"/>
              <a:t>Layer 2 (output layer) </a:t>
            </a:r>
            <a:endParaRPr lang="en-US" dirty="0"/>
          </a:p>
        </p:txBody>
      </p:sp>
    </p:spTree>
    <p:extLst>
      <p:ext uri="{BB962C8B-B14F-4D97-AF65-F5344CB8AC3E}">
        <p14:creationId xmlns:p14="http://schemas.microsoft.com/office/powerpoint/2010/main" val="5412865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Equations </a:t>
            </a:r>
            <a:r>
              <a:rPr lang="en-US" dirty="0"/>
              <a:t>for a </a:t>
            </a:r>
            <a:r>
              <a:rPr lang="en-US" dirty="0" smtClean="0"/>
              <a:t>feedforward network </a:t>
            </a:r>
            <a:endParaRPr lang="en-US" dirty="0"/>
          </a:p>
        </p:txBody>
      </p:sp>
      <p:sp>
        <p:nvSpPr>
          <p:cNvPr id="3" name="Content Placeholder 2"/>
          <p:cNvSpPr>
            <a:spLocks noGrp="1"/>
          </p:cNvSpPr>
          <p:nvPr>
            <p:ph idx="1"/>
          </p:nvPr>
        </p:nvSpPr>
        <p:spPr>
          <a:xfrm>
            <a:off x="822959" y="4925906"/>
            <a:ext cx="7543801" cy="1779694"/>
          </a:xfrm>
        </p:spPr>
        <p:txBody>
          <a:bodyPr/>
          <a:lstStyle/>
          <a:p>
            <a:r>
              <a:rPr lang="en-US" dirty="0" smtClean="0"/>
              <a:t>A single </a:t>
            </a:r>
            <a:r>
              <a:rPr lang="en-US" dirty="0"/>
              <a:t>hidden unit has </a:t>
            </a:r>
            <a:r>
              <a:rPr lang="en-US" dirty="0" smtClean="0"/>
              <a:t>parameters</a:t>
            </a:r>
            <a:r>
              <a:rPr lang="en-US" b="1" dirty="0" smtClean="0"/>
              <a:t> </a:t>
            </a:r>
            <a:r>
              <a:rPr lang="en-US" b="1" i="1" dirty="0" smtClean="0"/>
              <a:t>w </a:t>
            </a:r>
            <a:r>
              <a:rPr lang="en-US" dirty="0" smtClean="0"/>
              <a:t>(the </a:t>
            </a:r>
            <a:r>
              <a:rPr lang="en-US" dirty="0"/>
              <a:t>weight vector) and </a:t>
            </a:r>
            <a:r>
              <a:rPr lang="en-US" b="1" i="1" dirty="0"/>
              <a:t>b</a:t>
            </a:r>
            <a:r>
              <a:rPr lang="en-US" i="1" dirty="0"/>
              <a:t> </a:t>
            </a:r>
            <a:r>
              <a:rPr lang="en-US" dirty="0"/>
              <a:t>(the bias scalar). </a:t>
            </a:r>
            <a:endParaRPr lang="en-US" dirty="0" smtClean="0"/>
          </a:p>
          <a:p>
            <a:r>
              <a:rPr lang="en-US" dirty="0" smtClean="0"/>
              <a:t>We </a:t>
            </a:r>
            <a:r>
              <a:rPr lang="en-US" dirty="0"/>
              <a:t>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a:t>
            </a:r>
            <a:r>
              <a:rPr lang="en-US" dirty="0" smtClean="0"/>
              <a:t>layer.</a:t>
            </a:r>
            <a:endParaRPr lang="en-US" dirty="0"/>
          </a:p>
          <a:p>
            <a:endParaRPr lang="en-US" dirty="0"/>
          </a:p>
        </p:txBody>
      </p:sp>
      <p:pic>
        <p:nvPicPr>
          <p:cNvPr id="5" name="Picture 4"/>
          <p:cNvPicPr>
            <a:picLocks noChangeAspect="1"/>
          </p:cNvPicPr>
          <p:nvPr/>
        </p:nvPicPr>
        <p:blipFill>
          <a:blip r:embed="rId3"/>
          <a:stretch>
            <a:fillRect/>
          </a:stretch>
        </p:blipFill>
        <p:spPr>
          <a:xfrm>
            <a:off x="2133600" y="1845734"/>
            <a:ext cx="5425029" cy="2971799"/>
          </a:xfrm>
          <a:prstGeom prst="rect">
            <a:avLst/>
          </a:prstGeom>
        </p:spPr>
      </p:pic>
    </p:spTree>
    <p:extLst>
      <p:ext uri="{BB962C8B-B14F-4D97-AF65-F5344CB8AC3E}">
        <p14:creationId xmlns:p14="http://schemas.microsoft.com/office/powerpoint/2010/main" val="6810230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Equations </a:t>
            </a:r>
            <a:r>
              <a:rPr lang="en-US" dirty="0"/>
              <a:t>for a </a:t>
            </a:r>
            <a:r>
              <a:rPr lang="en-US" dirty="0" smtClean="0"/>
              <a:t>feedforward network </a:t>
            </a:r>
            <a:endParaRPr lang="en-US" dirty="0"/>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a:t>
            </a:r>
            <a:r>
              <a:rPr lang="en-US" dirty="0" smtClean="0"/>
              <a:t>the </a:t>
            </a:r>
            <a:r>
              <a:rPr lang="en-US" dirty="0"/>
              <a:t>hidden layer computation </a:t>
            </a:r>
            <a:r>
              <a:rPr lang="en-US" dirty="0" smtClean="0"/>
              <a:t>can </a:t>
            </a:r>
            <a:r>
              <a:rPr lang="en-US" dirty="0"/>
              <a:t>be done </a:t>
            </a:r>
            <a:r>
              <a:rPr lang="en-US" dirty="0" smtClean="0"/>
              <a:t>efficiently </a:t>
            </a:r>
            <a:r>
              <a:rPr lang="en-US" dirty="0"/>
              <a:t>with simple matrix operations. </a:t>
            </a:r>
            <a:endParaRPr lang="en-US" dirty="0"/>
          </a:p>
          <a:p>
            <a:r>
              <a:rPr lang="en-US" dirty="0" smtClean="0"/>
              <a:t>The </a:t>
            </a:r>
            <a:r>
              <a:rPr lang="en-US" dirty="0"/>
              <a:t>computation </a:t>
            </a:r>
            <a:r>
              <a:rPr lang="en-US" dirty="0" smtClean="0"/>
              <a:t>has </a:t>
            </a:r>
            <a:r>
              <a:rPr lang="en-US" dirty="0"/>
              <a:t>three steps: </a:t>
            </a:r>
            <a:endParaRPr lang="en-US" dirty="0" smtClean="0"/>
          </a:p>
          <a:p>
            <a:r>
              <a:rPr lang="en-US" dirty="0" smtClean="0"/>
              <a:t>1. multiplying </a:t>
            </a:r>
            <a:r>
              <a:rPr lang="en-US" dirty="0"/>
              <a:t>the weight matrix by the input vector </a:t>
            </a:r>
            <a:r>
              <a:rPr lang="en-US" i="1" dirty="0"/>
              <a:t>x</a:t>
            </a:r>
            <a:r>
              <a:rPr lang="en-US" dirty="0"/>
              <a:t>, </a:t>
            </a:r>
            <a:r>
              <a:rPr lang="en-US" dirty="0"/>
              <a:t/>
            </a:r>
            <a:br>
              <a:rPr lang="en-US" dirty="0"/>
            </a:br>
            <a:r>
              <a:rPr lang="en-US" dirty="0" smtClean="0"/>
              <a:t>2. adding </a:t>
            </a:r>
            <a:r>
              <a:rPr lang="en-US" dirty="0"/>
              <a:t>the bias vector </a:t>
            </a:r>
            <a:r>
              <a:rPr lang="en-US" i="1" dirty="0"/>
              <a:t>b</a:t>
            </a:r>
            <a:r>
              <a:rPr lang="en-US" dirty="0"/>
              <a:t>, and </a:t>
            </a:r>
            <a:r>
              <a:rPr lang="en-US" dirty="0"/>
              <a:t/>
            </a:r>
            <a:br>
              <a:rPr lang="en-US" dirty="0"/>
            </a:br>
            <a:r>
              <a:rPr lang="en-US" dirty="0" smtClean="0"/>
              <a:t>3. applying </a:t>
            </a:r>
            <a:r>
              <a:rPr lang="en-US" dirty="0"/>
              <a:t>the activation function </a:t>
            </a:r>
            <a:r>
              <a:rPr lang="en-US" i="1" dirty="0"/>
              <a:t>g </a:t>
            </a:r>
            <a:r>
              <a:rPr lang="en-US" dirty="0" smtClean="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endParaRPr lang="en-US" dirty="0"/>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endParaRPr lang="en-US" dirty="0" smtClean="0"/>
          </a:p>
          <a:p>
            <a:pPr algn="ctr"/>
            <a:endParaRPr lang="en-US" dirty="0"/>
          </a:p>
          <a:p>
            <a:pPr algn="ctr"/>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6489297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Equations </a:t>
            </a:r>
            <a:r>
              <a:rPr lang="en-US" dirty="0"/>
              <a:t>for a </a:t>
            </a:r>
            <a:r>
              <a:rPr lang="en-US" dirty="0" smtClean="0"/>
              <a:t>feedforward network </a:t>
            </a:r>
            <a:endParaRPr lang="en-US" dirty="0"/>
          </a:p>
        </p:txBody>
      </p:sp>
      <p:sp>
        <p:nvSpPr>
          <p:cNvPr id="3" name="Content Placeholder 2"/>
          <p:cNvSpPr>
            <a:spLocks noGrp="1"/>
          </p:cNvSpPr>
          <p:nvPr>
            <p:ph idx="1"/>
          </p:nvPr>
        </p:nvSpPr>
        <p:spPr>
          <a:xfrm>
            <a:off x="822959" y="4925906"/>
            <a:ext cx="7543801" cy="1779694"/>
          </a:xfrm>
        </p:spPr>
        <p:txBody>
          <a:bodyPr>
            <a:normAutofit/>
          </a:bodyPr>
          <a:lstStyle/>
          <a:p>
            <a:r>
              <a:rPr lang="en-US" dirty="0"/>
              <a:t>Like the hidden layer, the output layer has a weight </a:t>
            </a:r>
            <a:r>
              <a:rPr lang="en-US" dirty="0" smtClean="0"/>
              <a:t> matrix </a:t>
            </a:r>
            <a:r>
              <a:rPr lang="en-US" b="1" i="1" dirty="0" smtClean="0"/>
              <a:t>U</a:t>
            </a:r>
            <a:r>
              <a:rPr lang="en-US" i="1" dirty="0"/>
              <a:t>.</a:t>
            </a:r>
            <a:r>
              <a:rPr lang="en-US" i="1" dirty="0" smtClean="0"/>
              <a:t/>
            </a:r>
            <a:br>
              <a:rPr lang="en-US" i="1" dirty="0" smtClean="0"/>
            </a:br>
            <a:r>
              <a:rPr lang="en-US" dirty="0" smtClean="0"/>
              <a:t>Its weight </a:t>
            </a:r>
            <a:r>
              <a:rPr lang="en-US" dirty="0"/>
              <a:t>matrix is multiplied by its input vector (</a:t>
            </a:r>
            <a:r>
              <a:rPr lang="en-US" b="1" i="1" dirty="0"/>
              <a:t>h</a:t>
            </a:r>
            <a:r>
              <a:rPr lang="en-US" dirty="0"/>
              <a:t>) to produce the intermediate output </a:t>
            </a:r>
            <a:r>
              <a:rPr lang="en-US" b="1" i="1" dirty="0"/>
              <a:t>z</a:t>
            </a:r>
            <a:r>
              <a:rPr lang="en-US" dirty="0"/>
              <a:t>. </a:t>
            </a:r>
            <a:endParaRPr lang="en-US" dirty="0"/>
          </a:p>
          <a:p>
            <a:pPr algn="ctr"/>
            <a:r>
              <a:rPr lang="de-DE" i="1" dirty="0" err="1" smtClean="0"/>
              <a:t>z</a:t>
            </a:r>
            <a:r>
              <a:rPr lang="de-DE" dirty="0" smtClean="0"/>
              <a:t>=</a:t>
            </a:r>
            <a:r>
              <a:rPr lang="de-DE" i="1" dirty="0" smtClean="0"/>
              <a:t>Uh </a:t>
            </a:r>
            <a:endParaRPr lang="de-DE" dirty="0"/>
          </a:p>
          <a:p>
            <a:endParaRPr lang="en-US" dirty="0"/>
          </a:p>
          <a:p>
            <a:endParaRPr lang="en-US" dirty="0"/>
          </a:p>
        </p:txBody>
      </p:sp>
      <p:pic>
        <p:nvPicPr>
          <p:cNvPr id="5" name="Picture 4"/>
          <p:cNvPicPr>
            <a:picLocks noChangeAspect="1"/>
          </p:cNvPicPr>
          <p:nvPr/>
        </p:nvPicPr>
        <p:blipFill>
          <a:blip r:embed="rId3"/>
          <a:stretch>
            <a:fillRect/>
          </a:stretch>
        </p:blipFill>
        <p:spPr>
          <a:xfrm>
            <a:off x="2133600" y="1845734"/>
            <a:ext cx="5425029" cy="2971799"/>
          </a:xfrm>
          <a:prstGeom prst="rect">
            <a:avLst/>
          </a:prstGeom>
        </p:spPr>
      </p:pic>
    </p:spTree>
    <p:extLst>
      <p:ext uri="{BB962C8B-B14F-4D97-AF65-F5344CB8AC3E}">
        <p14:creationId xmlns:p14="http://schemas.microsoft.com/office/powerpoint/2010/main" val="20295648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Equations </a:t>
            </a:r>
            <a:r>
              <a:rPr lang="en-US" dirty="0"/>
              <a:t>for a </a:t>
            </a:r>
            <a:r>
              <a:rPr lang="en-US" dirty="0" smtClean="0"/>
              <a:t>feedforward network </a:t>
            </a:r>
            <a:endParaRPr lang="en-US" dirty="0"/>
          </a:p>
        </p:txBody>
      </p:sp>
      <p:sp>
        <p:nvSpPr>
          <p:cNvPr id="3" name="Content Placeholder 2"/>
          <p:cNvSpPr>
            <a:spLocks noGrp="1"/>
          </p:cNvSpPr>
          <p:nvPr>
            <p:ph idx="1"/>
          </p:nvPr>
        </p:nvSpPr>
        <p:spPr/>
        <p:txBody>
          <a:bodyPr/>
          <a:lstStyle/>
          <a:p>
            <a:r>
              <a:rPr lang="en-US" dirty="0" smtClean="0"/>
              <a:t>Here </a:t>
            </a:r>
            <a:r>
              <a:rPr lang="en-US" dirty="0"/>
              <a:t>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a:t>
            </a:r>
            <a:r>
              <a:rPr lang="en-US" dirty="0" smtClean="0"/>
              <a:t>parameterized </a:t>
            </a:r>
            <a:r>
              <a:rPr lang="en-US" dirty="0"/>
              <a:t>by weight matrices </a:t>
            </a:r>
            <a:r>
              <a:rPr lang="en-US" i="1" dirty="0"/>
              <a:t>W </a:t>
            </a:r>
            <a:r>
              <a:rPr lang="en-US" dirty="0"/>
              <a:t>and </a:t>
            </a:r>
            <a:r>
              <a:rPr lang="en-US" i="1" dirty="0"/>
              <a:t>U </a:t>
            </a:r>
            <a:r>
              <a:rPr lang="en-US" dirty="0"/>
              <a:t>and a bias vector </a:t>
            </a:r>
            <a:r>
              <a:rPr lang="en-US" i="1" dirty="0"/>
              <a:t>b</a:t>
            </a:r>
            <a:r>
              <a:rPr lang="en-US" dirty="0"/>
              <a:t>: </a:t>
            </a:r>
            <a:endParaRPr lang="en-US" dirty="0"/>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endParaRPr lang="en-US" dirty="0" smtClean="0"/>
          </a:p>
          <a:p>
            <a:endParaRPr lang="en-US" dirty="0" smtClean="0"/>
          </a:p>
          <a:p>
            <a:r>
              <a:rPr lang="en-US" dirty="0" smtClean="0"/>
              <a:t>Like with logistic regression, </a:t>
            </a:r>
            <a:r>
              <a:rPr lang="en-US" dirty="0" err="1" smtClean="0"/>
              <a:t>softmax</a:t>
            </a:r>
            <a:r>
              <a:rPr lang="en-US" dirty="0" smtClean="0"/>
              <a:t> normalizes the output and turns it into a probability distribution. </a:t>
            </a:r>
            <a:endParaRPr lang="en-US" dirty="0"/>
          </a:p>
        </p:txBody>
      </p:sp>
    </p:spTree>
    <p:extLst>
      <p:ext uri="{BB962C8B-B14F-4D97-AF65-F5344CB8AC3E}">
        <p14:creationId xmlns:p14="http://schemas.microsoft.com/office/powerpoint/2010/main" val="3628736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training Neural Nets</a:t>
            </a:r>
            <a:endParaRPr lang="en-US" dirty="0"/>
          </a:p>
        </p:txBody>
      </p:sp>
      <p:sp>
        <p:nvSpPr>
          <p:cNvPr id="3" name="Content Placeholder 2"/>
          <p:cNvSpPr>
            <a:spLocks noGrp="1"/>
          </p:cNvSpPr>
          <p:nvPr>
            <p:ph idx="1"/>
          </p:nvPr>
        </p:nvSpPr>
        <p:spPr/>
        <p:txBody>
          <a:bodyPr/>
          <a:lstStyle/>
          <a:p>
            <a:r>
              <a:rPr lang="en-US" dirty="0" smtClean="0"/>
              <a:t>And other Neural Net Architectures!</a:t>
            </a:r>
            <a:endParaRPr lang="en-US" dirty="0"/>
          </a:p>
        </p:txBody>
      </p:sp>
    </p:spTree>
    <p:extLst>
      <p:ext uri="{BB962C8B-B14F-4D97-AF65-F5344CB8AC3E}">
        <p14:creationId xmlns:p14="http://schemas.microsoft.com/office/powerpoint/2010/main" val="4663570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a:t>Learning to classify digits</a:t>
            </a:r>
            <a:endParaRPr lang="en-US" smtClean="0"/>
          </a:p>
        </p:txBody>
      </p:sp>
      <p:sp>
        <p:nvSpPr>
          <p:cNvPr id="1333251" name="Rectangle 3"/>
          <p:cNvSpPr>
            <a:spLocks noGrp="1" noChangeArrowheads="1"/>
          </p:cNvSpPr>
          <p:nvPr>
            <p:ph idx="1"/>
          </p:nvPr>
        </p:nvSpPr>
        <p:spPr>
          <a:xfrm>
            <a:off x="457200" y="2000250"/>
            <a:ext cx="6172200" cy="3657600"/>
          </a:xfrm>
        </p:spPr>
        <p:txBody>
          <a:bodyPr/>
          <a:lstStyle/>
          <a:p>
            <a:pPr>
              <a:lnSpc>
                <a:spcPct val="80000"/>
              </a:lnSpc>
            </a:pPr>
            <a:r>
              <a:rPr lang="en-US" sz="1800"/>
              <a:t>Input: image encoded input as a vector of intensities:</a:t>
            </a:r>
          </a:p>
          <a:p>
            <a:pPr>
              <a:lnSpc>
                <a:spcPct val="80000"/>
              </a:lnSpc>
            </a:pPr>
            <a:endParaRPr lang="en-US" sz="1800"/>
          </a:p>
          <a:p>
            <a:pPr>
              <a:lnSpc>
                <a:spcPct val="80000"/>
              </a:lnSpc>
            </a:pPr>
            <a:endParaRPr lang="en-US" sz="1800"/>
          </a:p>
          <a:p>
            <a:pPr>
              <a:lnSpc>
                <a:spcPct val="80000"/>
              </a:lnSpc>
            </a:pPr>
            <a:r>
              <a:rPr lang="en-US" sz="1800"/>
              <a:t>Output: is this a one or not? </a:t>
            </a:r>
          </a:p>
          <a:p>
            <a:pPr>
              <a:lnSpc>
                <a:spcPct val="80000"/>
              </a:lnSpc>
            </a:pPr>
            <a:r>
              <a:rPr lang="en-US" sz="1800"/>
              <a:t>Goal: set the parameters of the network to correctly classify the digits</a:t>
            </a:r>
          </a:p>
          <a:p>
            <a:pPr eaLnBrk="1" hangingPunct="1">
              <a:lnSpc>
                <a:spcPct val="80000"/>
              </a:lnSpc>
            </a:pPr>
            <a:r>
              <a:rPr lang="en-US" sz="1800"/>
              <a:t>Learning = changing the weights an biases in the network.</a:t>
            </a:r>
          </a:p>
          <a:p>
            <a:pPr eaLnBrk="1" hangingPunct="1">
              <a:lnSpc>
                <a:spcPct val="80000"/>
              </a:lnSpc>
            </a:pPr>
            <a:endParaRPr lang="en-US" sz="1800"/>
          </a:p>
        </p:txBody>
      </p:sp>
      <p:pic>
        <p:nvPicPr>
          <p:cNvPr id="6149" name="Picture 4"/>
          <p:cNvPicPr>
            <a:picLocks noChangeAspect="1" noChangeArrowheads="1"/>
          </p:cNvPicPr>
          <p:nvPr/>
        </p:nvPicPr>
        <p:blipFill>
          <a:blip r:embed="rId4" cstate="print"/>
          <a:srcRect/>
          <a:stretch>
            <a:fillRect/>
          </a:stretch>
        </p:blipFill>
        <p:spPr bwMode="auto">
          <a:xfrm>
            <a:off x="7543800" y="2057400"/>
            <a:ext cx="381000" cy="428625"/>
          </a:xfrm>
          <a:prstGeom prst="rect">
            <a:avLst/>
          </a:prstGeom>
          <a:noFill/>
          <a:ln w="9525">
            <a:noFill/>
            <a:miter lim="800000"/>
            <a:headEnd/>
            <a:tailEnd/>
          </a:ln>
        </p:spPr>
      </p:pic>
      <p:pic>
        <p:nvPicPr>
          <p:cNvPr id="6150" name="Picture 5"/>
          <p:cNvPicPr>
            <a:picLocks noChangeAspect="1" noChangeArrowheads="1"/>
          </p:cNvPicPr>
          <p:nvPr/>
        </p:nvPicPr>
        <p:blipFill>
          <a:blip r:embed="rId5" cstate="print"/>
          <a:srcRect/>
          <a:stretch>
            <a:fillRect/>
          </a:stretch>
        </p:blipFill>
        <p:spPr bwMode="auto">
          <a:xfrm>
            <a:off x="7543800" y="2686051"/>
            <a:ext cx="408384" cy="448865"/>
          </a:xfrm>
          <a:prstGeom prst="rect">
            <a:avLst/>
          </a:prstGeom>
          <a:noFill/>
          <a:ln w="9525">
            <a:noFill/>
            <a:miter lim="800000"/>
            <a:headEnd/>
            <a:tailEnd/>
          </a:ln>
        </p:spPr>
      </p:pic>
      <p:pic>
        <p:nvPicPr>
          <p:cNvPr id="6151" name="Picture 6"/>
          <p:cNvPicPr>
            <a:picLocks noChangeAspect="1" noChangeArrowheads="1"/>
          </p:cNvPicPr>
          <p:nvPr/>
        </p:nvPicPr>
        <p:blipFill>
          <a:blip r:embed="rId6" cstate="print"/>
          <a:srcRect/>
          <a:stretch>
            <a:fillRect/>
          </a:stretch>
        </p:blipFill>
        <p:spPr bwMode="auto">
          <a:xfrm>
            <a:off x="7486650" y="3314700"/>
            <a:ext cx="463153" cy="510778"/>
          </a:xfrm>
          <a:prstGeom prst="rect">
            <a:avLst/>
          </a:prstGeom>
          <a:noFill/>
          <a:ln w="9525">
            <a:noFill/>
            <a:miter lim="800000"/>
            <a:headEnd/>
            <a:tailEnd/>
          </a:ln>
        </p:spPr>
      </p:pic>
      <p:pic>
        <p:nvPicPr>
          <p:cNvPr id="6152" name="Picture 7"/>
          <p:cNvPicPr>
            <a:picLocks noChangeAspect="1" noChangeArrowheads="1"/>
          </p:cNvPicPr>
          <p:nvPr/>
        </p:nvPicPr>
        <p:blipFill>
          <a:blip r:embed="rId7" cstate="print"/>
          <a:srcRect/>
          <a:stretch>
            <a:fillRect/>
          </a:stretch>
        </p:blipFill>
        <p:spPr bwMode="auto">
          <a:xfrm>
            <a:off x="7486650" y="3943350"/>
            <a:ext cx="435769" cy="456009"/>
          </a:xfrm>
          <a:prstGeom prst="rect">
            <a:avLst/>
          </a:prstGeom>
          <a:noFill/>
          <a:ln w="9525">
            <a:noFill/>
            <a:miter lim="800000"/>
            <a:headEnd/>
            <a:tailEnd/>
          </a:ln>
        </p:spPr>
      </p:pic>
      <p:pic>
        <p:nvPicPr>
          <p:cNvPr id="6153" name="Picture 8"/>
          <p:cNvPicPr>
            <a:picLocks noChangeAspect="1" noChangeArrowheads="1"/>
          </p:cNvPicPr>
          <p:nvPr/>
        </p:nvPicPr>
        <p:blipFill>
          <a:blip r:embed="rId8" cstate="print"/>
          <a:srcRect/>
          <a:stretch>
            <a:fillRect/>
          </a:stretch>
        </p:blipFill>
        <p:spPr bwMode="auto">
          <a:xfrm>
            <a:off x="7486650" y="4514850"/>
            <a:ext cx="491728" cy="504825"/>
          </a:xfrm>
          <a:prstGeom prst="rect">
            <a:avLst/>
          </a:prstGeom>
          <a:noFill/>
          <a:ln w="9525">
            <a:noFill/>
            <a:miter lim="800000"/>
            <a:headEnd/>
            <a:tailEnd/>
          </a:ln>
        </p:spPr>
      </p:pic>
      <p:pic>
        <p:nvPicPr>
          <p:cNvPr id="6154" name="Picture 9"/>
          <p:cNvPicPr>
            <a:picLocks noChangeAspect="1" noChangeArrowheads="1"/>
          </p:cNvPicPr>
          <p:nvPr/>
        </p:nvPicPr>
        <p:blipFill>
          <a:blip r:embed="rId9" cstate="print"/>
          <a:srcRect/>
          <a:stretch>
            <a:fillRect/>
          </a:stretch>
        </p:blipFill>
        <p:spPr bwMode="auto">
          <a:xfrm>
            <a:off x="7486650" y="5200651"/>
            <a:ext cx="463153" cy="448865"/>
          </a:xfrm>
          <a:prstGeom prst="rect">
            <a:avLst/>
          </a:prstGeom>
          <a:noFill/>
          <a:ln w="9525">
            <a:noFill/>
            <a:miter lim="800000"/>
            <a:headEnd/>
            <a:tailEnd/>
          </a:ln>
        </p:spPr>
      </p:pic>
      <p:pic>
        <p:nvPicPr>
          <p:cNvPr id="1333259" name="Picture 11" descr="txp_fig"/>
          <p:cNvPicPr>
            <a:picLocks noChangeAspect="1" noChangeArrowheads="1"/>
          </p:cNvPicPr>
          <p:nvPr>
            <p:custDataLst>
              <p:tags r:id="rId1"/>
            </p:custDataLst>
          </p:nvPr>
        </p:nvPicPr>
        <p:blipFill>
          <a:blip r:embed="rId10" cstate="print"/>
          <a:srcRect/>
          <a:stretch>
            <a:fillRect/>
          </a:stretch>
        </p:blipFill>
        <p:spPr bwMode="auto">
          <a:xfrm>
            <a:off x="1717021" y="2395818"/>
            <a:ext cx="3415904" cy="213122"/>
          </a:xfrm>
          <a:prstGeom prst="rect">
            <a:avLst/>
          </a:prstGeom>
          <a:noFill/>
          <a:ln w="9525">
            <a:noFill/>
            <a:miter lim="800000"/>
            <a:headEnd/>
            <a:tailEnd/>
          </a:ln>
        </p:spPr>
      </p:pic>
      <p:pic>
        <p:nvPicPr>
          <p:cNvPr id="1333260" name="Picture 12"/>
          <p:cNvPicPr>
            <a:picLocks noChangeAspect="1" noChangeArrowheads="1"/>
          </p:cNvPicPr>
          <p:nvPr/>
        </p:nvPicPr>
        <p:blipFill>
          <a:blip r:embed="rId11" cstate="print"/>
          <a:srcRect/>
          <a:stretch>
            <a:fillRect/>
          </a:stretch>
        </p:blipFill>
        <p:spPr bwMode="auto">
          <a:xfrm>
            <a:off x="1316972" y="2338667"/>
            <a:ext cx="303610" cy="342900"/>
          </a:xfrm>
          <a:prstGeom prst="rect">
            <a:avLst/>
          </a:prstGeom>
          <a:noFill/>
          <a:ln w="9525">
            <a:noFill/>
            <a:miter lim="800000"/>
            <a:headEnd/>
            <a:tailEnd/>
          </a:ln>
        </p:spPr>
      </p:pic>
      <p:sp>
        <p:nvSpPr>
          <p:cNvPr id="16" name="TextBox 74"/>
          <p:cNvSpPr txBox="1">
            <a:spLocks noChangeArrowheads="1"/>
          </p:cNvSpPr>
          <p:nvPr/>
        </p:nvSpPr>
        <p:spPr bwMode="auto">
          <a:xfrm>
            <a:off x="8286750" y="211455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17" name="TextBox 75"/>
          <p:cNvSpPr txBox="1">
            <a:spLocks noChangeArrowheads="1"/>
          </p:cNvSpPr>
          <p:nvPr/>
        </p:nvSpPr>
        <p:spPr bwMode="auto">
          <a:xfrm>
            <a:off x="8286750" y="2743200"/>
            <a:ext cx="285750" cy="323165"/>
          </a:xfrm>
          <a:prstGeom prst="rect">
            <a:avLst/>
          </a:prstGeom>
          <a:noFill/>
          <a:ln w="9525">
            <a:noFill/>
            <a:miter lim="800000"/>
            <a:headEnd/>
            <a:tailEnd/>
          </a:ln>
        </p:spPr>
        <p:txBody>
          <a:bodyPr>
            <a:spAutoFit/>
          </a:bodyPr>
          <a:lstStyle/>
          <a:p>
            <a:r>
              <a:rPr lang="en-US" sz="1500">
                <a:latin typeface="Calibri"/>
                <a:cs typeface="Calibri"/>
              </a:rPr>
              <a:t>1</a:t>
            </a:r>
          </a:p>
        </p:txBody>
      </p:sp>
      <p:sp>
        <p:nvSpPr>
          <p:cNvPr id="18" name="TextBox 76"/>
          <p:cNvSpPr txBox="1">
            <a:spLocks noChangeArrowheads="1"/>
          </p:cNvSpPr>
          <p:nvPr/>
        </p:nvSpPr>
        <p:spPr bwMode="auto">
          <a:xfrm>
            <a:off x="8286750" y="342900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21" name="TextBox 74"/>
          <p:cNvSpPr txBox="1">
            <a:spLocks noChangeArrowheads="1"/>
          </p:cNvSpPr>
          <p:nvPr/>
        </p:nvSpPr>
        <p:spPr bwMode="auto">
          <a:xfrm>
            <a:off x="8286750" y="400050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22" name="TextBox 75"/>
          <p:cNvSpPr txBox="1">
            <a:spLocks noChangeArrowheads="1"/>
          </p:cNvSpPr>
          <p:nvPr/>
        </p:nvSpPr>
        <p:spPr bwMode="auto">
          <a:xfrm>
            <a:off x="8286750" y="4629150"/>
            <a:ext cx="285750" cy="323165"/>
          </a:xfrm>
          <a:prstGeom prst="rect">
            <a:avLst/>
          </a:prstGeom>
          <a:noFill/>
          <a:ln w="9525">
            <a:noFill/>
            <a:miter lim="800000"/>
            <a:headEnd/>
            <a:tailEnd/>
          </a:ln>
        </p:spPr>
        <p:txBody>
          <a:bodyPr>
            <a:spAutoFit/>
          </a:bodyPr>
          <a:lstStyle/>
          <a:p>
            <a:r>
              <a:rPr lang="en-US" sz="1500">
                <a:latin typeface="Calibri"/>
                <a:cs typeface="Calibri"/>
              </a:rPr>
              <a:t>1</a:t>
            </a:r>
          </a:p>
        </p:txBody>
      </p:sp>
      <p:sp>
        <p:nvSpPr>
          <p:cNvPr id="23" name="TextBox 76"/>
          <p:cNvSpPr txBox="1">
            <a:spLocks noChangeArrowheads="1"/>
          </p:cNvSpPr>
          <p:nvPr/>
        </p:nvSpPr>
        <p:spPr bwMode="auto">
          <a:xfrm>
            <a:off x="8286750" y="531495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pic>
        <p:nvPicPr>
          <p:cNvPr id="2" name="Picture 1"/>
          <p:cNvPicPr>
            <a:picLocks noChangeAspect="1"/>
          </p:cNvPicPr>
          <p:nvPr/>
        </p:nvPicPr>
        <p:blipFill>
          <a:blip r:embed="rId12"/>
          <a:stretch>
            <a:fillRect/>
          </a:stretch>
        </p:blipFill>
        <p:spPr>
          <a:xfrm>
            <a:off x="2590800" y="4739346"/>
            <a:ext cx="3242225" cy="1797538"/>
          </a:xfrm>
          <a:prstGeom prst="rect">
            <a:avLst/>
          </a:prstGeom>
        </p:spPr>
      </p:pic>
    </p:spTree>
    <p:extLst>
      <p:ext uri="{BB962C8B-B14F-4D97-AF65-F5344CB8AC3E}">
        <p14:creationId xmlns:p14="http://schemas.microsoft.com/office/powerpoint/2010/main" val="12777385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32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32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325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32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3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neurons</a:t>
            </a:r>
            <a:endParaRPr lang="en-US" dirty="0"/>
          </a:p>
        </p:txBody>
      </p:sp>
      <p:sp>
        <p:nvSpPr>
          <p:cNvPr id="3" name="Content Placeholder 2"/>
          <p:cNvSpPr>
            <a:spLocks noGrp="1"/>
          </p:cNvSpPr>
          <p:nvPr>
            <p:ph idx="1"/>
          </p:nvPr>
        </p:nvSpPr>
        <p:spPr/>
        <p:txBody>
          <a:bodyPr/>
          <a:lstStyle/>
          <a:p>
            <a:r>
              <a:rPr lang="en-US" smtClean="0"/>
              <a:t>Problem: a small change in </a:t>
            </a:r>
            <a:r>
              <a:rPr lang="en-US"/>
              <a:t>the weights or bias of any single perceptron in the network </a:t>
            </a:r>
            <a:r>
              <a:rPr lang="en-US" smtClean="0"/>
              <a:t>can causes </a:t>
            </a:r>
            <a:r>
              <a:rPr lang="en-US"/>
              <a:t>the </a:t>
            </a:r>
            <a:r>
              <a:rPr lang="en-US" smtClean="0"/>
              <a:t>output to </a:t>
            </a:r>
            <a:r>
              <a:rPr lang="en-US"/>
              <a:t>completely </a:t>
            </a:r>
            <a:r>
              <a:rPr lang="en-US" smtClean="0"/>
              <a:t>flip </a:t>
            </a:r>
            <a:r>
              <a:rPr lang="en-US"/>
              <a:t>from </a:t>
            </a:r>
            <a:r>
              <a:rPr lang="en-US" smtClean="0"/>
              <a:t>0</a:t>
            </a:r>
            <a:r>
              <a:rPr lang="en-US"/>
              <a:t> to </a:t>
            </a:r>
            <a:r>
              <a:rPr lang="en-US" smtClean="0"/>
              <a:t>1.</a:t>
            </a:r>
          </a:p>
          <a:p>
            <a:r>
              <a:rPr lang="en-US" smtClean="0"/>
              <a:t>Solution: sigmoid neuron</a:t>
            </a:r>
            <a:endParaRPr lang="en-US"/>
          </a:p>
        </p:txBody>
      </p:sp>
      <p:pic>
        <p:nvPicPr>
          <p:cNvPr id="5" name="Picture 4"/>
          <p:cNvPicPr>
            <a:picLocks noChangeAspect="1"/>
          </p:cNvPicPr>
          <p:nvPr/>
        </p:nvPicPr>
        <p:blipFill>
          <a:blip r:embed="rId3"/>
          <a:stretch>
            <a:fillRect/>
          </a:stretch>
        </p:blipFill>
        <p:spPr>
          <a:xfrm>
            <a:off x="1085850" y="3943350"/>
            <a:ext cx="2667000" cy="1314450"/>
          </a:xfrm>
          <a:prstGeom prst="rect">
            <a:avLst/>
          </a:prstGeom>
        </p:spPr>
      </p:pic>
      <p:sp>
        <p:nvSpPr>
          <p:cNvPr id="6" name="TextBox 5"/>
          <p:cNvSpPr txBox="1"/>
          <p:nvPr/>
        </p:nvSpPr>
        <p:spPr>
          <a:xfrm>
            <a:off x="1714500" y="4926013"/>
            <a:ext cx="1657350" cy="507831"/>
          </a:xfrm>
          <a:prstGeom prst="rect">
            <a:avLst/>
          </a:prstGeom>
          <a:noFill/>
        </p:spPr>
        <p:txBody>
          <a:bodyPr wrap="square" rtlCol="0">
            <a:spAutoFit/>
          </a:bodyPr>
          <a:lstStyle/>
          <a:p>
            <a:r>
              <a:rPr lang="en-US" sz="1350"/>
              <a:t>Same weights and bias as perceptron</a:t>
            </a:r>
          </a:p>
        </p:txBody>
      </p:sp>
      <p:sp>
        <p:nvSpPr>
          <p:cNvPr id="7" name="TextBox 6"/>
          <p:cNvSpPr txBox="1"/>
          <p:nvPr/>
        </p:nvSpPr>
        <p:spPr>
          <a:xfrm>
            <a:off x="285750" y="5398995"/>
            <a:ext cx="1600200" cy="507831"/>
          </a:xfrm>
          <a:prstGeom prst="rect">
            <a:avLst/>
          </a:prstGeom>
          <a:noFill/>
        </p:spPr>
        <p:txBody>
          <a:bodyPr wrap="square" rtlCol="0">
            <a:spAutoFit/>
          </a:bodyPr>
          <a:lstStyle/>
          <a:p>
            <a:r>
              <a:rPr lang="en-US" sz="1350"/>
              <a:t>Inputs: any real-valued number</a:t>
            </a:r>
          </a:p>
        </p:txBody>
      </p:sp>
      <p:sp>
        <p:nvSpPr>
          <p:cNvPr id="8" name="TextBox 7"/>
          <p:cNvSpPr txBox="1"/>
          <p:nvPr/>
        </p:nvSpPr>
        <p:spPr>
          <a:xfrm>
            <a:off x="3528732" y="4683638"/>
            <a:ext cx="1657350" cy="507831"/>
          </a:xfrm>
          <a:prstGeom prst="rect">
            <a:avLst/>
          </a:prstGeom>
          <a:noFill/>
        </p:spPr>
        <p:txBody>
          <a:bodyPr wrap="square" rtlCol="0">
            <a:spAutoFit/>
          </a:bodyPr>
          <a:lstStyle/>
          <a:p>
            <a:r>
              <a:rPr lang="en-US" sz="1350"/>
              <a:t>Output is no longer just 1 or 0.</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050" y="4251764"/>
            <a:ext cx="1371600" cy="3925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0" y="4926011"/>
            <a:ext cx="1971675" cy="788670"/>
          </a:xfrm>
          <a:prstGeom prst="rect">
            <a:avLst/>
          </a:prstGeom>
        </p:spPr>
      </p:pic>
      <p:sp>
        <p:nvSpPr>
          <p:cNvPr id="11" name="Rectangle 10"/>
          <p:cNvSpPr/>
          <p:nvPr/>
        </p:nvSpPr>
        <p:spPr>
          <a:xfrm>
            <a:off x="5657850" y="4309537"/>
            <a:ext cx="790601" cy="300082"/>
          </a:xfrm>
          <a:prstGeom prst="rect">
            <a:avLst/>
          </a:prstGeom>
        </p:spPr>
        <p:txBody>
          <a:bodyPr wrap="none">
            <a:spAutoFit/>
          </a:bodyPr>
          <a:lstStyle/>
          <a:p>
            <a:r>
              <a:rPr lang="en-US" sz="1350"/>
              <a:t>output =</a:t>
            </a:r>
          </a:p>
        </p:txBody>
      </p:sp>
      <p:sp>
        <p:nvSpPr>
          <p:cNvPr id="12" name="Rectangle 11"/>
          <p:cNvSpPr/>
          <p:nvPr/>
        </p:nvSpPr>
        <p:spPr>
          <a:xfrm>
            <a:off x="5784476" y="4868316"/>
            <a:ext cx="1422184" cy="300082"/>
          </a:xfrm>
          <a:prstGeom prst="rect">
            <a:avLst/>
          </a:prstGeom>
        </p:spPr>
        <p:txBody>
          <a:bodyPr wrap="none">
            <a:spAutoFit/>
          </a:bodyPr>
          <a:lstStyle/>
          <a:p>
            <a:r>
              <a:rPr lang="en-US" sz="1350"/>
              <a:t>Sigmoid function:</a:t>
            </a:r>
          </a:p>
        </p:txBody>
      </p:sp>
      <p:pic>
        <p:nvPicPr>
          <p:cNvPr id="13" name="Content Placeholder 3"/>
          <p:cNvPicPr>
            <a:picLocks noChangeAspect="1"/>
          </p:cNvPicPr>
          <p:nvPr/>
        </p:nvPicPr>
        <p:blipFill>
          <a:blip r:embed="rId6"/>
          <a:stretch>
            <a:fillRect/>
          </a:stretch>
        </p:blipFill>
        <p:spPr bwMode="auto">
          <a:xfrm>
            <a:off x="5268155" y="2929275"/>
            <a:ext cx="3827391" cy="940561"/>
          </a:xfrm>
          <a:prstGeom prst="rect">
            <a:avLst/>
          </a:prstGeom>
          <a:noFill/>
          <a:ln w="9525">
            <a:noFill/>
            <a:miter lim="800000"/>
            <a:headEnd/>
            <a:tailEnd/>
          </a:ln>
        </p:spPr>
      </p:pic>
      <p:sp>
        <p:nvSpPr>
          <p:cNvPr id="14" name="Rectangle 13"/>
          <p:cNvSpPr/>
          <p:nvPr/>
        </p:nvSpPr>
        <p:spPr>
          <a:xfrm>
            <a:off x="5186082" y="2979848"/>
            <a:ext cx="965585" cy="300082"/>
          </a:xfrm>
          <a:prstGeom prst="rect">
            <a:avLst/>
          </a:prstGeom>
        </p:spPr>
        <p:txBody>
          <a:bodyPr wrap="none">
            <a:spAutoFit/>
          </a:bodyPr>
          <a:lstStyle/>
          <a:p>
            <a:r>
              <a:rPr lang="en-US" sz="1350"/>
              <a:t>Perceptron</a:t>
            </a:r>
          </a:p>
        </p:txBody>
      </p:sp>
      <p:sp>
        <p:nvSpPr>
          <p:cNvPr id="15" name="Rectangle 14"/>
          <p:cNvSpPr/>
          <p:nvPr/>
        </p:nvSpPr>
        <p:spPr>
          <a:xfrm>
            <a:off x="5121646" y="4092076"/>
            <a:ext cx="1295996" cy="300082"/>
          </a:xfrm>
          <a:prstGeom prst="rect">
            <a:avLst/>
          </a:prstGeom>
        </p:spPr>
        <p:txBody>
          <a:bodyPr wrap="none">
            <a:spAutoFit/>
          </a:bodyPr>
          <a:lstStyle/>
          <a:p>
            <a:r>
              <a:rPr lang="en-US" sz="1350"/>
              <a:t>Sigmoid neuron</a:t>
            </a:r>
          </a:p>
        </p:txBody>
      </p:sp>
    </p:spTree>
    <p:extLst>
      <p:ext uri="{BB962C8B-B14F-4D97-AF65-F5344CB8AC3E}">
        <p14:creationId xmlns:p14="http://schemas.microsoft.com/office/powerpoint/2010/main" val="487246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Neural Networks: A brain-inspired metaphor</a:t>
            </a:r>
            <a:endParaRPr lang="en-US"/>
          </a:p>
        </p:txBody>
      </p:sp>
      <p:pic>
        <p:nvPicPr>
          <p:cNvPr id="6" name="Picture 5"/>
          <p:cNvPicPr>
            <a:picLocks noChangeAspect="1"/>
          </p:cNvPicPr>
          <p:nvPr/>
        </p:nvPicPr>
        <p:blipFill>
          <a:blip r:embed="rId2"/>
          <a:stretch>
            <a:fillRect/>
          </a:stretch>
        </p:blipFill>
        <p:spPr>
          <a:xfrm>
            <a:off x="194927" y="1905000"/>
            <a:ext cx="8799865" cy="4559300"/>
          </a:xfrm>
          <a:prstGeom prst="rect">
            <a:avLst/>
          </a:prstGeom>
        </p:spPr>
      </p:pic>
    </p:spTree>
    <p:extLst>
      <p:ext uri="{BB962C8B-B14F-4D97-AF65-F5344CB8AC3E}">
        <p14:creationId xmlns:p14="http://schemas.microsoft.com/office/powerpoint/2010/main" val="13853658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Perceptron</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7768" y="1905001"/>
            <a:ext cx="5368465" cy="354687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4" y="1985141"/>
            <a:ext cx="1485900" cy="405634"/>
          </a:xfrm>
          <a:prstGeom prst="rect">
            <a:avLst/>
          </a:prstGeom>
        </p:spPr>
      </p:pic>
      <p:pic>
        <p:nvPicPr>
          <p:cNvPr id="6" name="Content Placeholder 3"/>
          <p:cNvPicPr>
            <a:picLocks noChangeAspect="1"/>
          </p:cNvPicPr>
          <p:nvPr/>
        </p:nvPicPr>
        <p:blipFill>
          <a:blip r:embed="rId4"/>
          <a:stretch>
            <a:fillRect/>
          </a:stretch>
        </p:blipFill>
        <p:spPr bwMode="auto">
          <a:xfrm>
            <a:off x="5268155" y="2929275"/>
            <a:ext cx="3827391" cy="940561"/>
          </a:xfrm>
          <a:prstGeom prst="rect">
            <a:avLst/>
          </a:prstGeom>
          <a:noFill/>
          <a:ln w="9525">
            <a:noFill/>
            <a:miter lim="800000"/>
            <a:headEnd/>
            <a:tailEnd/>
          </a:ln>
        </p:spPr>
      </p:pic>
    </p:spTree>
    <p:extLst>
      <p:ext uri="{BB962C8B-B14F-4D97-AF65-F5344CB8AC3E}">
        <p14:creationId xmlns:p14="http://schemas.microsoft.com/office/powerpoint/2010/main" val="7854018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Sigmoid neuron</a:t>
            </a:r>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8875" y="1905001"/>
            <a:ext cx="5546251" cy="354687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5150" y="5212080"/>
            <a:ext cx="1971675" cy="7886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 y="5537835"/>
            <a:ext cx="4343400" cy="24489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3500" y="3086100"/>
            <a:ext cx="4000500" cy="2871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74" y="1985141"/>
            <a:ext cx="1485900" cy="405634"/>
          </a:xfrm>
          <a:prstGeom prst="rect">
            <a:avLst/>
          </a:prstGeom>
        </p:spPr>
      </p:pic>
    </p:spTree>
    <p:extLst>
      <p:ext uri="{BB962C8B-B14F-4D97-AF65-F5344CB8AC3E}">
        <p14:creationId xmlns:p14="http://schemas.microsoft.com/office/powerpoint/2010/main" val="11560502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Smoothness is crucial</a:t>
            </a:r>
            <a:endParaRPr lang="en-US"/>
          </a:p>
        </p:txBody>
      </p:sp>
      <p:sp>
        <p:nvSpPr>
          <p:cNvPr id="3" name="Content Placeholder 2"/>
          <p:cNvSpPr>
            <a:spLocks noGrp="1"/>
          </p:cNvSpPr>
          <p:nvPr>
            <p:ph idx="1"/>
          </p:nvPr>
        </p:nvSpPr>
        <p:spPr/>
        <p:txBody>
          <a:bodyPr/>
          <a:lstStyle/>
          <a:p>
            <a:r>
              <a:rPr lang="en-US"/>
              <a:t>S</a:t>
            </a:r>
            <a:r>
              <a:rPr lang="en-US" smtClean="0"/>
              <a:t>moothness </a:t>
            </a:r>
            <a:r>
              <a:rPr lang="en-US"/>
              <a:t>of </a:t>
            </a:r>
            <a:r>
              <a:rPr lang="en-US" err="1" smtClean="0"/>
              <a:t>σ</a:t>
            </a:r>
            <a:r>
              <a:rPr lang="en-US"/>
              <a:t> means that small </a:t>
            </a:r>
            <a:r>
              <a:rPr lang="en-US" smtClean="0"/>
              <a:t>changes</a:t>
            </a:r>
            <a:r>
              <a:rPr lang="en-US"/>
              <a:t> in the </a:t>
            </a:r>
            <a:r>
              <a:rPr lang="en-US" smtClean="0"/>
              <a:t>weights </a:t>
            </a:r>
            <a:r>
              <a:rPr lang="en-US" i="1" err="1" smtClean="0"/>
              <a:t>w</a:t>
            </a:r>
            <a:r>
              <a:rPr lang="en-US" i="1" baseline="-25000" err="1" smtClean="0"/>
              <a:t>j</a:t>
            </a:r>
            <a:r>
              <a:rPr lang="en-US" smtClean="0"/>
              <a:t> and</a:t>
            </a:r>
            <a:r>
              <a:rPr lang="en-US"/>
              <a:t> </a:t>
            </a:r>
            <a:r>
              <a:rPr lang="en-US" smtClean="0"/>
              <a:t>in </a:t>
            </a:r>
            <a:r>
              <a:rPr lang="en-US"/>
              <a:t>the </a:t>
            </a:r>
            <a:r>
              <a:rPr lang="en-US" smtClean="0"/>
              <a:t>bias </a:t>
            </a:r>
            <a:r>
              <a:rPr lang="en-US" i="1" smtClean="0"/>
              <a:t>b</a:t>
            </a:r>
            <a:r>
              <a:rPr lang="en-US" smtClean="0"/>
              <a:t> will </a:t>
            </a:r>
            <a:r>
              <a:rPr lang="en-US"/>
              <a:t>produce a small change </a:t>
            </a:r>
            <a:r>
              <a:rPr lang="en-US" smtClean="0"/>
              <a:t>the output </a:t>
            </a:r>
            <a:r>
              <a:rPr lang="en-US"/>
              <a:t>from the </a:t>
            </a:r>
            <a:r>
              <a:rPr lang="en-US" smtClean="0"/>
              <a:t>neuron</a:t>
            </a:r>
          </a:p>
          <a:p>
            <a:endParaRPr lang="en-US"/>
          </a:p>
          <a:p>
            <a:endParaRPr lang="en-US" smtClean="0"/>
          </a:p>
          <a:p>
            <a:endParaRPr lang="en-US"/>
          </a:p>
          <a:p>
            <a:r>
              <a:rPr lang="en-US" err="1" smtClean="0"/>
              <a:t>Δoutput</a:t>
            </a:r>
            <a:r>
              <a:rPr lang="en-US"/>
              <a:t> is a </a:t>
            </a:r>
            <a:r>
              <a:rPr lang="en-US" i="1"/>
              <a:t>linear </a:t>
            </a:r>
            <a:r>
              <a:rPr lang="en-US" i="1" smtClean="0"/>
              <a:t>function </a:t>
            </a:r>
            <a:r>
              <a:rPr lang="en-US" smtClean="0"/>
              <a:t>of </a:t>
            </a:r>
            <a:r>
              <a:rPr lang="en-US"/>
              <a:t>the changes </a:t>
            </a:r>
            <a:r>
              <a:rPr lang="en-US" err="1" smtClean="0"/>
              <a:t>Δwj</a:t>
            </a:r>
            <a:r>
              <a:rPr lang="en-US"/>
              <a:t> and </a:t>
            </a:r>
            <a:r>
              <a:rPr lang="en-US" err="1" smtClean="0"/>
              <a:t>Δb</a:t>
            </a:r>
            <a:endParaRPr lang="en-US" smtClean="0"/>
          </a:p>
          <a:p>
            <a:r>
              <a:rPr lang="en-US"/>
              <a:t>This </a:t>
            </a:r>
            <a:r>
              <a:rPr lang="en-US" smtClean="0"/>
              <a:t>makes </a:t>
            </a:r>
            <a:r>
              <a:rPr lang="en-US"/>
              <a:t>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050" y="3028950"/>
            <a:ext cx="5543550" cy="1036850"/>
          </a:xfrm>
          <a:prstGeom prst="rect">
            <a:avLst/>
          </a:prstGeom>
        </p:spPr>
      </p:pic>
    </p:spTree>
    <p:extLst>
      <p:ext uri="{BB962C8B-B14F-4D97-AF65-F5344CB8AC3E}">
        <p14:creationId xmlns:p14="http://schemas.microsoft.com/office/powerpoint/2010/main" val="14538720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 single neuron</a:t>
            </a:r>
            <a:endParaRPr lang="en-US"/>
          </a:p>
        </p:txBody>
      </p:sp>
      <p:pic>
        <p:nvPicPr>
          <p:cNvPr id="3" name="Picture 2"/>
          <p:cNvPicPr>
            <a:picLocks noChangeAspect="1"/>
          </p:cNvPicPr>
          <p:nvPr/>
        </p:nvPicPr>
        <p:blipFill>
          <a:blip r:embed="rId3"/>
          <a:stretch>
            <a:fillRect/>
          </a:stretch>
        </p:blipFill>
        <p:spPr>
          <a:xfrm>
            <a:off x="1219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5715000" y="1524000"/>
            <a:ext cx="2374900" cy="4382412"/>
          </a:xfrm>
          <a:prstGeom prst="rect">
            <a:avLst/>
          </a:prstGeom>
        </p:spPr>
      </p:pic>
    </p:spTree>
    <p:extLst>
      <p:ext uri="{BB962C8B-B14F-4D97-AF65-F5344CB8AC3E}">
        <p14:creationId xmlns:p14="http://schemas.microsoft.com/office/powerpoint/2010/main" val="1410485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Neural networks</a:t>
            </a:r>
            <a:endParaRPr lang="en-US"/>
          </a:p>
        </p:txBody>
      </p:sp>
      <p:pic>
        <p:nvPicPr>
          <p:cNvPr id="6" name="Picture 5"/>
          <p:cNvPicPr>
            <a:picLocks noChangeAspect="1"/>
          </p:cNvPicPr>
          <p:nvPr/>
        </p:nvPicPr>
        <p:blipFill>
          <a:blip r:embed="rId3"/>
          <a:stretch>
            <a:fillRect/>
          </a:stretch>
        </p:blipFill>
        <p:spPr>
          <a:xfrm>
            <a:off x="609600" y="2324100"/>
            <a:ext cx="3713554" cy="3962400"/>
          </a:xfrm>
          <a:prstGeom prst="rect">
            <a:avLst/>
          </a:prstGeom>
        </p:spPr>
      </p:pic>
      <p:pic>
        <p:nvPicPr>
          <p:cNvPr id="7" name="Picture 6"/>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6666387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Review: Perceptron</a:t>
            </a:r>
            <a:endParaRPr lang="en-US"/>
          </a:p>
        </p:txBody>
      </p:sp>
      <p:sp>
        <p:nvSpPr>
          <p:cNvPr id="3" name="Content Placeholder 2"/>
          <p:cNvSpPr>
            <a:spLocks noGrp="1"/>
          </p:cNvSpPr>
          <p:nvPr>
            <p:ph idx="1"/>
          </p:nvPr>
        </p:nvSpPr>
        <p:spPr/>
        <p:txBody>
          <a:bodyPr/>
          <a:lstStyle/>
          <a:p>
            <a:r>
              <a:rPr lang="en-US" err="1" smtClean="0"/>
              <a:t>Perceptrons</a:t>
            </a:r>
            <a:r>
              <a:rPr lang="en-US" smtClean="0"/>
              <a:t> were developed in the 1950s and 1960s loosely inspired by the neuron. </a:t>
            </a:r>
            <a:endParaRPr lang="en-US"/>
          </a:p>
        </p:txBody>
      </p:sp>
      <p:pic>
        <p:nvPicPr>
          <p:cNvPr id="4" name="Picture 4"/>
          <p:cNvPicPr>
            <a:picLocks noChangeAspect="1" noChangeArrowheads="1"/>
          </p:cNvPicPr>
          <p:nvPr/>
        </p:nvPicPr>
        <p:blipFill>
          <a:blip r:embed="rId3" cstate="print"/>
          <a:srcRect/>
          <a:stretch>
            <a:fillRect/>
          </a:stretch>
        </p:blipFill>
        <p:spPr bwMode="auto">
          <a:xfrm>
            <a:off x="228600" y="4343400"/>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822959" y="2768177"/>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0686" y="2209800"/>
            <a:ext cx="4696810" cy="6858000"/>
          </a:xfrm>
          <a:prstGeom prst="rect">
            <a:avLst/>
          </a:prstGeom>
        </p:spPr>
      </p:pic>
    </p:spTree>
    <p:extLst>
      <p:ext uri="{BB962C8B-B14F-4D97-AF65-F5344CB8AC3E}">
        <p14:creationId xmlns:p14="http://schemas.microsoft.com/office/powerpoint/2010/main" val="3416232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Review: Perceptron</a:t>
            </a:r>
            <a:endParaRPr lang="en-US"/>
          </a:p>
        </p:txBody>
      </p:sp>
      <p:sp>
        <p:nvSpPr>
          <p:cNvPr id="3" name="Content Placeholder 2"/>
          <p:cNvSpPr>
            <a:spLocks noGrp="1"/>
          </p:cNvSpPr>
          <p:nvPr>
            <p:ph idx="1"/>
          </p:nvPr>
        </p:nvSpPr>
        <p:spPr/>
        <p:txBody>
          <a:bodyPr/>
          <a:lstStyle/>
          <a:p>
            <a:r>
              <a:rPr lang="en-US" smtClean="0"/>
              <a:t>Perceptron </a:t>
            </a:r>
            <a:r>
              <a:rPr lang="en-US"/>
              <a:t>has </a:t>
            </a:r>
            <a:r>
              <a:rPr lang="en-US" smtClean="0"/>
              <a:t>inputs</a:t>
            </a:r>
            <a:r>
              <a:rPr lang="en-US"/>
              <a:t>, x</a:t>
            </a:r>
            <a:r>
              <a:rPr lang="en-US" baseline="-25000"/>
              <a:t>1</a:t>
            </a:r>
            <a:r>
              <a:rPr lang="en-US"/>
              <a:t>,x</a:t>
            </a:r>
            <a:r>
              <a:rPr lang="en-US" baseline="-25000"/>
              <a:t>2</a:t>
            </a:r>
            <a:r>
              <a:rPr lang="en-US" smtClean="0"/>
              <a:t>, .. </a:t>
            </a:r>
            <a:r>
              <a:rPr lang="en-US" err="1" smtClean="0"/>
              <a:t>x</a:t>
            </a:r>
            <a:r>
              <a:rPr lang="en-US" baseline="-25000" err="1" smtClean="0"/>
              <a:t>N</a:t>
            </a:r>
            <a:r>
              <a:rPr lang="en-US" smtClean="0"/>
              <a:t>, and weights w</a:t>
            </a:r>
            <a:r>
              <a:rPr lang="en-US" baseline="-25000" smtClean="0"/>
              <a:t>1</a:t>
            </a:r>
            <a:r>
              <a:rPr lang="en-US" smtClean="0"/>
              <a:t>,w</a:t>
            </a:r>
            <a:r>
              <a:rPr lang="en-US" baseline="-25000" smtClean="0"/>
              <a:t>2</a:t>
            </a:r>
            <a:r>
              <a:rPr lang="en-US"/>
              <a:t>, .. </a:t>
            </a:r>
            <a:r>
              <a:rPr lang="en-US" err="1" smtClean="0"/>
              <a:t>w</a:t>
            </a:r>
            <a:r>
              <a:rPr lang="en-US" baseline="-25000" err="1" smtClean="0"/>
              <a:t>N</a:t>
            </a:r>
            <a:endParaRPr lang="en-US" baseline="-25000" smtClean="0"/>
          </a:p>
          <a:p>
            <a:r>
              <a:rPr lang="en-US" smtClean="0"/>
              <a:t>The perceptron outputs 0 or 1, based on the weighted sum is less than or greater than a threshold value</a:t>
            </a:r>
          </a:p>
          <a:p>
            <a:endParaRPr lang="en-US"/>
          </a:p>
          <a:p>
            <a:endParaRPr lang="en-US" smtClean="0"/>
          </a:p>
          <a:p>
            <a:endParaRPr lang="en-US"/>
          </a:p>
          <a:p>
            <a:endParaRPr lang="en-US"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50" y="4000500"/>
            <a:ext cx="4286250" cy="764574"/>
          </a:xfrm>
          <a:prstGeom prst="rect">
            <a:avLst/>
          </a:prstGeom>
        </p:spPr>
      </p:pic>
      <p:pic>
        <p:nvPicPr>
          <p:cNvPr id="5" name="Picture 4"/>
          <p:cNvPicPr>
            <a:picLocks noChangeAspect="1"/>
          </p:cNvPicPr>
          <p:nvPr/>
        </p:nvPicPr>
        <p:blipFill>
          <a:blip r:embed="rId3"/>
          <a:stretch>
            <a:fillRect/>
          </a:stretch>
        </p:blipFill>
        <p:spPr>
          <a:xfrm>
            <a:off x="1314450" y="3792737"/>
            <a:ext cx="2667000" cy="1314450"/>
          </a:xfrm>
          <a:prstGeom prst="rect">
            <a:avLst/>
          </a:prstGeom>
        </p:spPr>
      </p:pic>
    </p:spTree>
    <p:extLst>
      <p:ext uri="{BB962C8B-B14F-4D97-AF65-F5344CB8AC3E}">
        <p14:creationId xmlns:p14="http://schemas.microsoft.com/office/powerpoint/2010/main" val="12827380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Perceptrons</a:t>
            </a:r>
            <a:r>
              <a:rPr lang="en-US" dirty="0" smtClean="0"/>
              <a:t> for </a:t>
            </a:r>
            <a:r>
              <a:rPr lang="en-US" dirty="0" smtClean="0"/>
              <a:t>decision making</a:t>
            </a:r>
            <a:endParaRPr lang="en-US" dirty="0"/>
          </a:p>
        </p:txBody>
      </p:sp>
      <p:sp>
        <p:nvSpPr>
          <p:cNvPr id="3" name="Content Placeholder 2"/>
          <p:cNvSpPr>
            <a:spLocks noGrp="1"/>
          </p:cNvSpPr>
          <p:nvPr>
            <p:ph idx="1"/>
          </p:nvPr>
        </p:nvSpPr>
        <p:spPr/>
        <p:txBody>
          <a:bodyPr/>
          <a:lstStyle/>
          <a:p>
            <a:r>
              <a:rPr lang="en-US" dirty="0"/>
              <a:t>We can think about </a:t>
            </a:r>
            <a:r>
              <a:rPr lang="en-US" dirty="0" smtClean="0"/>
              <a:t>the</a:t>
            </a:r>
            <a:r>
              <a:rPr lang="en-US" dirty="0" smtClean="0"/>
              <a:t> perceptron or the</a:t>
            </a:r>
            <a:r>
              <a:rPr lang="en-US" dirty="0" smtClean="0"/>
              <a:t> sigmoid neuron as </a:t>
            </a:r>
            <a:r>
              <a:rPr lang="en-US" dirty="0"/>
              <a:t>a device that makes decisions by weighing up evidence</a:t>
            </a:r>
            <a:r>
              <a:rPr lang="en-US" dirty="0" smtClean="0"/>
              <a:t>.</a:t>
            </a:r>
          </a:p>
          <a:p>
            <a:r>
              <a:rPr lang="en-US" dirty="0" smtClean="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4857750" y="3429000"/>
            <a:ext cx="3048000" cy="2354461"/>
          </a:xfrm>
          <a:prstGeom prst="rect">
            <a:avLst/>
          </a:prstGeom>
        </p:spPr>
      </p:pic>
      <p:pic>
        <p:nvPicPr>
          <p:cNvPr id="13" name="Picture 12"/>
          <p:cNvPicPr>
            <a:picLocks noChangeAspect="1"/>
          </p:cNvPicPr>
          <p:nvPr/>
        </p:nvPicPr>
        <p:blipFill>
          <a:blip r:embed="rId3"/>
          <a:stretch>
            <a:fillRect/>
          </a:stretch>
        </p:blipFill>
        <p:spPr>
          <a:xfrm>
            <a:off x="1314450" y="3792737"/>
            <a:ext cx="2667000" cy="1314450"/>
          </a:xfrm>
          <a:prstGeom prst="rect">
            <a:avLst/>
          </a:prstGeom>
        </p:spPr>
      </p:pic>
      <p:sp>
        <p:nvSpPr>
          <p:cNvPr id="4" name="TextBox 3"/>
          <p:cNvSpPr txBox="1"/>
          <p:nvPr/>
        </p:nvSpPr>
        <p:spPr>
          <a:xfrm>
            <a:off x="1026318" y="6324600"/>
            <a:ext cx="7137082" cy="369332"/>
          </a:xfrm>
          <a:prstGeom prst="rect">
            <a:avLst/>
          </a:prstGeom>
          <a:noFill/>
        </p:spPr>
        <p:txBody>
          <a:bodyPr wrap="none" rtlCol="0">
            <a:spAutoFit/>
          </a:bodyPr>
          <a:lstStyle/>
          <a:p>
            <a:r>
              <a:rPr lang="en-US" dirty="0" smtClean="0"/>
              <a:t>Example from Michael Nielsen’s book </a:t>
            </a:r>
            <a:r>
              <a:rPr lang="en-US" dirty="0">
                <a:hlinkClick r:id="rId4"/>
              </a:rPr>
              <a:t>Neural Networks and Deep Learning</a:t>
            </a:r>
            <a:endParaRPr lang="en-US" dirty="0"/>
          </a:p>
        </p:txBody>
      </p:sp>
    </p:spTree>
    <p:extLst>
      <p:ext uri="{BB962C8B-B14F-4D97-AF65-F5344CB8AC3E}">
        <p14:creationId xmlns:p14="http://schemas.microsoft.com/office/powerpoint/2010/main" val="9081954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385763" indent="-385763">
              <a:buFont typeface="+mj-lt"/>
              <a:buAutoNum type="arabicPeriod"/>
            </a:pPr>
            <a:r>
              <a:rPr lang="en-US" dirty="0"/>
              <a:t>Is the weather good?</a:t>
            </a:r>
          </a:p>
          <a:p>
            <a:pPr marL="385763" indent="-385763">
              <a:buFont typeface="+mj-lt"/>
              <a:buAutoNum type="arabicPeriod"/>
            </a:pPr>
            <a:r>
              <a:rPr lang="en-US" dirty="0"/>
              <a:t>Can your loyal companion come with you?</a:t>
            </a:r>
          </a:p>
          <a:p>
            <a:pPr marL="385763" indent="-385763">
              <a:buFont typeface="+mj-lt"/>
              <a:buAutoNum type="arabicPeriod"/>
            </a:pPr>
            <a:r>
              <a:rPr lang="en-US" dirty="0"/>
              <a:t>Is the festival near public transit</a:t>
            </a:r>
            <a:r>
              <a:rPr lang="en-US" dirty="0" smtClean="0"/>
              <a:t>?</a:t>
            </a:r>
          </a:p>
          <a:p>
            <a:r>
              <a:rPr lang="en-US" dirty="0" smtClean="0"/>
              <a:t>These can be the binary input values to a perceptron  </a:t>
            </a:r>
          </a:p>
          <a:p>
            <a:pPr marL="385763" indent="-385763">
              <a:buFont typeface="+mj-lt"/>
              <a:buAutoNum type="arabicPeriod"/>
            </a:pPr>
            <a:endParaRPr lang="en-US" dirty="0"/>
          </a:p>
          <a:p>
            <a:pPr marL="385763" indent="-385763">
              <a:buFont typeface="+mj-lt"/>
              <a:buAutoNum type="arabicPeriod"/>
            </a:pPr>
            <a:endParaRPr lang="en-US" dirty="0" smtClean="0"/>
          </a:p>
          <a:p>
            <a:pPr marL="385763" indent="-385763">
              <a:buFont typeface="+mj-lt"/>
              <a:buAutoNum type="arabicPeriod"/>
            </a:pPr>
            <a:endParaRPr lang="en-US" dirty="0"/>
          </a:p>
          <a:p>
            <a:pPr marL="385763" indent="-385763">
              <a:buFont typeface="+mj-lt"/>
              <a:buAutoNum type="arabicPeriod"/>
            </a:pPr>
            <a:endParaRPr lang="en-US" dirty="0" smtClean="0"/>
          </a:p>
        </p:txBody>
      </p:sp>
      <p:pic>
        <p:nvPicPr>
          <p:cNvPr id="10" name="Picture 9"/>
          <p:cNvPicPr>
            <a:picLocks noChangeAspect="1"/>
          </p:cNvPicPr>
          <p:nvPr/>
        </p:nvPicPr>
        <p:blipFill>
          <a:blip r:embed="rId3"/>
          <a:stretch>
            <a:fillRect/>
          </a:stretch>
        </p:blipFill>
        <p:spPr>
          <a:xfrm>
            <a:off x="37540" y="4286250"/>
            <a:ext cx="1543050" cy="1543050"/>
          </a:xfrm>
          <a:prstGeom prst="rect">
            <a:avLst/>
          </a:prstGeom>
        </p:spPr>
      </p:pic>
      <p:pic>
        <p:nvPicPr>
          <p:cNvPr id="11" name="Picture 10"/>
          <p:cNvPicPr>
            <a:picLocks noChangeAspect="1"/>
          </p:cNvPicPr>
          <p:nvPr/>
        </p:nvPicPr>
        <p:blipFill>
          <a:blip r:embed="rId4"/>
          <a:stretch>
            <a:fillRect/>
          </a:stretch>
        </p:blipFill>
        <p:spPr>
          <a:xfrm>
            <a:off x="1866340" y="4286250"/>
            <a:ext cx="2164993" cy="1543050"/>
          </a:xfrm>
          <a:prstGeom prst="rect">
            <a:avLst/>
          </a:prstGeom>
        </p:spPr>
      </p:pic>
      <p:pic>
        <p:nvPicPr>
          <p:cNvPr id="12" name="Picture 11"/>
          <p:cNvPicPr>
            <a:picLocks noChangeAspect="1"/>
          </p:cNvPicPr>
          <p:nvPr/>
        </p:nvPicPr>
        <p:blipFill>
          <a:blip r:embed="rId5"/>
          <a:stretch>
            <a:fillRect/>
          </a:stretch>
        </p:blipFill>
        <p:spPr>
          <a:xfrm>
            <a:off x="4301955" y="4286250"/>
            <a:ext cx="2135371" cy="1543050"/>
          </a:xfrm>
          <a:prstGeom prst="rect">
            <a:avLst/>
          </a:prstGeom>
        </p:spPr>
      </p:pic>
      <p:pic>
        <p:nvPicPr>
          <p:cNvPr id="13" name="Picture 12"/>
          <p:cNvPicPr>
            <a:picLocks noChangeAspect="1"/>
          </p:cNvPicPr>
          <p:nvPr/>
        </p:nvPicPr>
        <p:blipFill>
          <a:blip r:embed="rId6"/>
          <a:stretch>
            <a:fillRect/>
          </a:stretch>
        </p:blipFill>
        <p:spPr>
          <a:xfrm>
            <a:off x="6495490" y="4400550"/>
            <a:ext cx="2667000" cy="1314450"/>
          </a:xfrm>
          <a:prstGeom prst="rect">
            <a:avLst/>
          </a:prstGeom>
        </p:spPr>
      </p:pic>
    </p:spTree>
    <p:extLst>
      <p:ext uri="{BB962C8B-B14F-4D97-AF65-F5344CB8AC3E}">
        <p14:creationId xmlns:p14="http://schemas.microsoft.com/office/powerpoint/2010/main" val="76306695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langle 0.0 \,\,\, 0.0 \,\,\, 0.3 \,\,\, 0.8 \,\,\, 0.7 \,\,\, 0.1 \ldots  0.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337"/>
  <p:tag name="PICTUREFILESIZE" val="12309"/>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39201</TotalTime>
  <Words>2539</Words>
  <Application>Microsoft Macintosh PowerPoint</Application>
  <PresentationFormat>On-screen Show (4:3)</PresentationFormat>
  <Paragraphs>211</Paragraphs>
  <Slides>32</Slides>
  <Notes>23</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Calibri</vt:lpstr>
      <vt:lpstr>Calibri Light</vt:lpstr>
      <vt:lpstr>Mangal</vt:lpstr>
      <vt:lpstr>Times</vt:lpstr>
      <vt:lpstr>Wingdings</vt:lpstr>
      <vt:lpstr>Arial</vt:lpstr>
      <vt:lpstr>Retrospect</vt:lpstr>
      <vt:lpstr>Neural Networks</vt:lpstr>
      <vt:lpstr>Neural Networks</vt:lpstr>
      <vt:lpstr>Neural Networks: A brain-inspired metaphor</vt:lpstr>
      <vt:lpstr>A single neuron</vt:lpstr>
      <vt:lpstr>Neural networks</vt:lpstr>
      <vt:lpstr>Review: Perceptron</vt:lpstr>
      <vt:lpstr>Review: Perceptron</vt:lpstr>
      <vt:lpstr>Perceptrons for decision making</vt:lpstr>
      <vt:lpstr>Perceptrons for decision making</vt:lpstr>
      <vt:lpstr>Perceptrons for decision making</vt:lpstr>
      <vt:lpstr>Perceptrons for decision making</vt:lpstr>
      <vt:lpstr>Weights, bias and dot products</vt:lpstr>
      <vt:lpstr>Activation Functions</vt:lpstr>
      <vt:lpstr>Activation Functions</vt:lpstr>
      <vt:lpstr>Decision making OR logical functions</vt:lpstr>
      <vt:lpstr>Logical functions</vt:lpstr>
      <vt:lpstr>The XOR problem</vt:lpstr>
      <vt:lpstr>The XOR Problem</vt:lpstr>
      <vt:lpstr>The XOR Solution</vt:lpstr>
      <vt:lpstr>The XOR Solution</vt:lpstr>
      <vt:lpstr>Power of Perceptrons</vt:lpstr>
      <vt:lpstr>Feed-Forward Neural Network</vt:lpstr>
      <vt:lpstr>Equations for a feedforward network </vt:lpstr>
      <vt:lpstr>Equations for a feedforward network </vt:lpstr>
      <vt:lpstr>Equations for a feedforward network </vt:lpstr>
      <vt:lpstr>Equations for a feedforward network </vt:lpstr>
      <vt:lpstr>Next time: training Neural Nets</vt:lpstr>
      <vt:lpstr>Learning to classify digits</vt:lpstr>
      <vt:lpstr>Sigmoid neurons</vt:lpstr>
      <vt:lpstr>Perceptron</vt:lpstr>
      <vt:lpstr>Sigmoid neuron</vt:lpstr>
      <vt:lpstr>Smoothness is crucial</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1906</cp:revision>
  <cp:lastPrinted>2019-11-21T18:40:01Z</cp:lastPrinted>
  <dcterms:created xsi:type="dcterms:W3CDTF">2009-06-12T17:14:38Z</dcterms:created>
  <dcterms:modified xsi:type="dcterms:W3CDTF">2019-11-21T21:30:38Z</dcterms:modified>
</cp:coreProperties>
</file>